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84" r:id="rId1"/>
    <p:sldMasterId id="2147484045" r:id="rId2"/>
  </p:sldMasterIdLst>
  <p:notesMasterIdLst>
    <p:notesMasterId r:id="rId27"/>
  </p:notesMasterIdLst>
  <p:handoutMasterIdLst>
    <p:handoutMasterId r:id="rId28"/>
  </p:handoutMasterIdLst>
  <p:sldIdLst>
    <p:sldId id="3157" r:id="rId3"/>
    <p:sldId id="3208" r:id="rId4"/>
    <p:sldId id="2946" r:id="rId5"/>
    <p:sldId id="3211" r:id="rId6"/>
    <p:sldId id="3221" r:id="rId7"/>
    <p:sldId id="3215" r:id="rId8"/>
    <p:sldId id="3212" r:id="rId9"/>
    <p:sldId id="3213" r:id="rId10"/>
    <p:sldId id="3218" r:id="rId11"/>
    <p:sldId id="3219" r:id="rId12"/>
    <p:sldId id="3216" r:id="rId13"/>
    <p:sldId id="3209" r:id="rId14"/>
    <p:sldId id="376" r:id="rId15"/>
    <p:sldId id="3077" r:id="rId16"/>
    <p:sldId id="292" r:id="rId17"/>
    <p:sldId id="2987" r:id="rId18"/>
    <p:sldId id="275" r:id="rId19"/>
    <p:sldId id="3220" r:id="rId20"/>
    <p:sldId id="290" r:id="rId21"/>
    <p:sldId id="3222" r:id="rId22"/>
    <p:sldId id="267" r:id="rId23"/>
    <p:sldId id="3225" r:id="rId24"/>
    <p:sldId id="3223" r:id="rId25"/>
    <p:sldId id="1558" r:id="rId26"/>
  </p:sldIdLst>
  <p:sldSz cx="12192000" cy="6858000"/>
  <p:notesSz cx="6797675" cy="9926638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Franklin Gothic Book" panose="020B0503020102020204" pitchFamily="34" charset="0"/>
      <p:regular r:id="rId39"/>
      <p:italic r:id="rId40"/>
    </p:embeddedFont>
    <p:embeddedFont>
      <p:font typeface="Franklin Gothic Medium" panose="020B0603020102020204" pitchFamily="34" charset="0"/>
      <p:regular r:id="rId41"/>
      <p:italic r:id="rId42"/>
    </p:embeddedFont>
    <p:embeddedFont>
      <p:font typeface="IBM Plex Sans" panose="020B0503050203000203" pitchFamily="34" charset="0"/>
      <p:regular r:id="rId43"/>
      <p:bold r:id="rId44"/>
      <p:italic r:id="rId45"/>
      <p:boldItalic r:id="rId46"/>
    </p:embeddedFont>
    <p:embeddedFont>
      <p:font typeface="Proxima Nova Lt" panose="02000506030000020004" pitchFamily="2" charset="77"/>
      <p:regular r:id="rId47"/>
      <p:bold r:id="rId48"/>
    </p:embeddedFont>
    <p:embeddedFont>
      <p:font typeface="Proxima Nova Rg" panose="02000506030000020004" pitchFamily="2" charset="77"/>
      <p:regular r:id="rId49"/>
      <p:italic r:id="rId50"/>
    </p:embeddedFont>
    <p:embeddedFont>
      <p:font typeface="Roboto Light" panose="02000000000000000000" pitchFamily="2" charset="0"/>
      <p:regular r:id="rId51"/>
      <p:italic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32" userDrawn="1">
          <p15:clr>
            <a:srgbClr val="A4A3A4"/>
          </p15:clr>
        </p15:guide>
        <p15:guide id="3" pos="73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6C"/>
    <a:srgbClr val="8B0505"/>
    <a:srgbClr val="DEEBF7"/>
    <a:srgbClr val="000000"/>
    <a:srgbClr val="E8F0FF"/>
    <a:srgbClr val="2A3E74"/>
    <a:srgbClr val="00467E"/>
    <a:srgbClr val="FFFFFF"/>
    <a:srgbClr val="E8E8F1"/>
    <a:srgbClr val="E9F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3"/>
    <p:restoredTop sz="96405"/>
  </p:normalViewPr>
  <p:slideViewPr>
    <p:cSldViewPr snapToGrid="0">
      <p:cViewPr varScale="1">
        <p:scale>
          <a:sx n="122" d="100"/>
          <a:sy n="122" d="100"/>
        </p:scale>
        <p:origin x="864" y="192"/>
      </p:cViewPr>
      <p:guideLst>
        <p:guide orient="horz" pos="2160"/>
        <p:guide pos="332"/>
        <p:guide pos="73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552"/>
    </p:cViewPr>
  </p:sorterViewPr>
  <p:notesViewPr>
    <p:cSldViewPr snapToGrid="0">
      <p:cViewPr>
        <p:scale>
          <a:sx n="100" d="100"/>
          <a:sy n="100" d="100"/>
        </p:scale>
        <p:origin x="-2688" y="177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7984B8FF-0B75-DA48-B9EC-DCF9AF3E1D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 u="none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>
              <a:latin typeface="Franklin Gothic Book" panose="020B0503020102020204" pitchFamily="34" charset="0"/>
            </a:endParaRP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FFFD426-23F9-974F-91A4-4F7DD0192F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u="none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>
              <a:latin typeface="Franklin Gothic Book" panose="020B0503020102020204" pitchFamily="34" charset="0"/>
            </a:endParaRP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6E35C815-8D72-9445-A39A-C9DD4B700B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 u="none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>
              <a:latin typeface="Franklin Gothic Book" panose="020B0503020102020204" pitchFamily="34" charset="0"/>
            </a:endParaRPr>
          </a:p>
        </p:txBody>
      </p:sp>
      <p:sp>
        <p:nvSpPr>
          <p:cNvPr id="101381" name="Rectangle 5">
            <a:extLst>
              <a:ext uri="{FF2B5EF4-FFF2-40B4-BE49-F238E27FC236}">
                <a16:creationId xmlns:a16="http://schemas.microsoft.com/office/drawing/2014/main" id="{1080DCF5-FD26-5643-809F-EA83AB6E144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u="none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04F43253-F3AC-1E47-A433-0D9059303E69}" type="slidenum">
              <a:rPr lang="en-ZA" altLang="ja-JP">
                <a:latin typeface="Franklin Gothic Book" panose="020B0503020102020204" pitchFamily="34" charset="0"/>
              </a:rPr>
              <a:pPr/>
              <a:t>‹#›</a:t>
            </a:fld>
            <a:endParaRPr lang="en-ZA" altLang="ja-JP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06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223A5BD-7F7A-E143-8132-BFF0F426BD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 i="0" u="none">
                <a:solidFill>
                  <a:schemeClr val="tx1"/>
                </a:solidFill>
                <a:latin typeface="Franklin Gothic Book" panose="020B0503020102020204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01DE64D-607C-294D-9394-939A463973B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 u="none">
                <a:solidFill>
                  <a:schemeClr val="tx1"/>
                </a:solidFill>
                <a:latin typeface="Franklin Gothic Book" panose="020B0503020102020204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A221576B-D720-514B-8A39-4500029577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1FCD9881-1A9F-B240-BC73-CC424F12CEF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noProof="0" dirty="0"/>
              <a:t>Click to edit Master text styles</a:t>
            </a:r>
          </a:p>
          <a:p>
            <a:pPr lvl="1"/>
            <a:r>
              <a:rPr lang="en-ZA" noProof="0" dirty="0"/>
              <a:t>Second level</a:t>
            </a:r>
          </a:p>
          <a:p>
            <a:pPr lvl="2"/>
            <a:r>
              <a:rPr lang="en-ZA" noProof="0" dirty="0"/>
              <a:t>Third level</a:t>
            </a:r>
          </a:p>
          <a:p>
            <a:pPr lvl="3"/>
            <a:r>
              <a:rPr lang="en-ZA" noProof="0" dirty="0"/>
              <a:t>Fourth level</a:t>
            </a:r>
          </a:p>
          <a:p>
            <a:pPr lvl="4"/>
            <a:r>
              <a:rPr lang="en-ZA" noProof="0" dirty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45B1C2EB-5663-5A43-A47C-7858F9BA8F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 i="0" u="none">
                <a:solidFill>
                  <a:schemeClr val="tx1"/>
                </a:solidFill>
                <a:latin typeface="Franklin Gothic Book" panose="020B0503020102020204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0C936913-6953-A04D-A70C-AD43C1FC1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 u="none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A38F88CD-E6A9-4549-9759-3E60CAEE3DFF}" type="slidenum">
              <a:rPr lang="en-ZA" altLang="ja-JP" smtClean="0"/>
              <a:pPr/>
              <a:t>‹#›</a:t>
            </a:fld>
            <a:endParaRPr lang="en-ZA" altLang="ja-JP" dirty="0"/>
          </a:p>
        </p:txBody>
      </p:sp>
    </p:spTree>
    <p:extLst>
      <p:ext uri="{BB962C8B-B14F-4D97-AF65-F5344CB8AC3E}">
        <p14:creationId xmlns:p14="http://schemas.microsoft.com/office/powerpoint/2010/main" val="17083457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Franklin Gothic Book" panose="020B0503020102020204" pitchFamily="34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Franklin Gothic Book" panose="020B0503020102020204" pitchFamily="34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Franklin Gothic Book" panose="020B0503020102020204" pitchFamily="34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Franklin Gothic Book" panose="020B0503020102020204" pitchFamily="34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Franklin Gothic Book" panose="020B0503020102020204" pitchFamily="34" charset="0"/>
        <a:ea typeface="MS PGothic" charset="0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1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88CD-E6A9-4549-9759-3E60CAEE3DFF}" type="slidenum">
              <a:rPr lang="en-ZA" altLang="ja-JP" smtClean="0"/>
              <a:pPr/>
              <a:t>3</a:t>
            </a:fld>
            <a:endParaRPr lang="en-ZA" altLang="ja-JP" dirty="0"/>
          </a:p>
        </p:txBody>
      </p:sp>
    </p:spTree>
    <p:extLst>
      <p:ext uri="{BB962C8B-B14F-4D97-AF65-F5344CB8AC3E}">
        <p14:creationId xmlns:p14="http://schemas.microsoft.com/office/powerpoint/2010/main" val="170581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78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Sits is an</a:t>
            </a:r>
            <a:r>
              <a:rPr lang="en-US" baseline="0" noProof="0" dirty="0"/>
              <a:t> R package </a:t>
            </a:r>
            <a:r>
              <a:rPr lang="en-US" noProof="0" dirty="0"/>
              <a:t>for Satellite Image Time Series Analysis for Earth Observation Data Cubes</a:t>
            </a:r>
            <a:r>
              <a:rPr lang="bg-BG" baseline="0" noProof="0" dirty="0"/>
              <a:t>.</a:t>
            </a:r>
          </a:p>
          <a:p>
            <a:endParaRPr lang="bg-BG" baseline="0" noProof="0" dirty="0"/>
          </a:p>
          <a:p>
            <a:r>
              <a:rPr lang="bg-BG" baseline="0" noProof="0" dirty="0"/>
              <a:t>This package provides a simples API for a complete and complex workflow for land classification from big EO data sets.</a:t>
            </a:r>
          </a:p>
          <a:p>
            <a:r>
              <a:rPr lang="bg-BG" baseline="0" noProof="0" dirty="0"/>
              <a:t>It provides funcionalities to:</a:t>
            </a:r>
          </a:p>
          <a:p>
            <a:pPr marL="171450" indent="-171450">
              <a:buFont typeface="Symbol" charset="0"/>
              <a:buChar char=""/>
            </a:pPr>
            <a:r>
              <a:rPr lang="en-US" baseline="0" noProof="0" dirty="0"/>
              <a:t>C</a:t>
            </a:r>
            <a:r>
              <a:rPr lang="bg-BG" baseline="0" noProof="0" dirty="0"/>
              <a:t>reate and define earth observation data cubes </a:t>
            </a:r>
          </a:p>
          <a:p>
            <a:pPr marL="171450" indent="-171450">
              <a:buFont typeface="Symbol" charset="0"/>
              <a:buChar char=""/>
            </a:pPr>
            <a:r>
              <a:rPr lang="bg-BG" baseline="0" noProof="0" dirty="0"/>
              <a:t>Assess and improve land use and cover samples using neural network and Self-Organizing maps (SOM)</a:t>
            </a:r>
          </a:p>
          <a:p>
            <a:pPr marL="171450" indent="-171450">
              <a:buFont typeface="Symbol" charset="0"/>
              <a:buChar char=""/>
            </a:pPr>
            <a:r>
              <a:rPr lang="bg-BG" baseline="0" noProof="0" dirty="0"/>
              <a:t>Train different kinds of machine learning methods using land use and cover samples</a:t>
            </a:r>
          </a:p>
          <a:p>
            <a:pPr marL="171450" indent="-171450">
              <a:buFont typeface="Symbol" charset="0"/>
              <a:buChar char=""/>
            </a:pPr>
            <a:r>
              <a:rPr lang="en-US" baseline="0" noProof="0" dirty="0"/>
              <a:t>Classify the data cube using the trained model.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Char char=""/>
              <a:tabLst/>
              <a:defRPr/>
            </a:pPr>
            <a:r>
              <a:rPr lang="bg-BG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dirty="0" err="1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erform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some kind of post-processing</a:t>
            </a:r>
            <a:r>
              <a:rPr lang="bg-BG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(such as smoothing)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generate the final map.</a:t>
            </a:r>
            <a:endParaRPr lang="bg-BG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Char char=""/>
              <a:tabLst/>
              <a:defRPr/>
            </a:pPr>
            <a:endParaRPr lang="bg-BG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smoothing methods remove outliers from the classification. 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charset="0"/>
              <a:buNone/>
              <a:tabLst/>
              <a:defRPr/>
            </a:pPr>
            <a:endParaRPr lang="en-US" dirty="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indent="-171450">
              <a:buFont typeface="Symbol" charset="0"/>
              <a:buChar char="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69D9-5597-C743-90D8-4A1487B3CF9B}" type="slidenum">
              <a:rPr lang="x-none" smtClean="0"/>
              <a:t>14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139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A03452EB-536F-9E48-A05F-E9019F261C9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4" name="Text Placeholder 2">
            <a:extLst>
              <a:ext uri="{FF2B5EF4-FFF2-40B4-BE49-F238E27FC236}">
                <a16:creationId xmlns:a16="http://schemas.microsoft.com/office/drawing/2014/main" id="{663D6008-927A-6E41-9835-6AE7EE6BFC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Uma das formas de classificar uma série temporal é passando os dados da série temporal diretamente para algoritmos de aprendizado de máquina.</a:t>
            </a:r>
          </a:p>
          <a:p>
            <a:endParaRPr lang="en-US" altLang="zh-CN"/>
          </a:p>
          <a:p>
            <a:r>
              <a:rPr lang="en-US" altLang="zh-CN"/>
              <a:t>Primeiramente, as séries temporais devem vir de algum lugar. Conceptualmente, as séries temporais vem de cubos de dados de observação da Terra, que são imagens organizadas que representam as dimensões espaciais (x e y) e a temporal.</a:t>
            </a:r>
          </a:p>
          <a:p>
            <a:endParaRPr lang="en-US" altLang="zh-CN"/>
          </a:p>
          <a:p>
            <a:r>
              <a:rPr lang="en-US" altLang="zh-CN"/>
              <a:t>Usando amostras que indicam um intervalo de datas e uma localização espacial associados a uma classe de uso e cobertura da Terra, podemos treinar modelos de aprendizado de máquina para gerar mapas de uso e cobertura.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9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26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598572"/>
          </a:xfrm>
          <a:prstGeom prst="rect">
            <a:avLst/>
          </a:prstGeom>
        </p:spPr>
        <p:txBody>
          <a:bodyPr lIns="65022" tIns="65022" rIns="65022" bIns="65022"/>
          <a:lstStyle>
            <a:lvl1pPr algn="ctr" defTabSz="914367">
              <a:defRPr sz="3600" b="0" i="0">
                <a:solidFill>
                  <a:srgbClr val="003D6C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178619" y="6386694"/>
            <a:ext cx="403781" cy="304438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914367">
              <a:defRPr sz="1125" b="0" i="0">
                <a:solidFill>
                  <a:srgbClr val="888888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  <a:sym typeface="Calibri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460349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1027">
            <a:extLst>
              <a:ext uri="{FF2B5EF4-FFF2-40B4-BE49-F238E27FC236}">
                <a16:creationId xmlns:a16="http://schemas.microsoft.com/office/drawing/2014/main" id="{4C097BB6-5864-4445-8C59-21E764E6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F0B821-8A1A-9646-BA63-573EA866F720}" type="datetime1">
              <a:rPr lang="zh-CN" altLang="en-US"/>
              <a:pPr/>
              <a:t>2023/11/16</a:t>
            </a:fld>
            <a:endParaRPr lang="zh-CN" altLang="en-US"/>
          </a:p>
        </p:txBody>
      </p:sp>
      <p:sp>
        <p:nvSpPr>
          <p:cNvPr id="4" name="Footer Placeholder 1028">
            <a:extLst>
              <a:ext uri="{FF2B5EF4-FFF2-40B4-BE49-F238E27FC236}">
                <a16:creationId xmlns:a16="http://schemas.microsoft.com/office/drawing/2014/main" id="{54D57834-62E3-B449-BED7-F29596F2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1029">
            <a:extLst>
              <a:ext uri="{FF2B5EF4-FFF2-40B4-BE49-F238E27FC236}">
                <a16:creationId xmlns:a16="http://schemas.microsoft.com/office/drawing/2014/main" id="{3086BDF6-4D03-404E-B687-E6B1831E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BC66B-D080-7040-8948-0A4BE8A09EF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7097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">
  <p:cSld name="0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6"/>
          <p:cNvSpPr txBox="1">
            <a:spLocks noGrp="1"/>
          </p:cNvSpPr>
          <p:nvPr>
            <p:ph type="sldNum" idx="12"/>
          </p:nvPr>
        </p:nvSpPr>
        <p:spPr>
          <a:xfrm>
            <a:off x="26292" y="6334962"/>
            <a:ext cx="6510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Proxima Nova Rg" panose="02000506030000020004" pitchFamily="2" charset="77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23" name="Google Shape;23;p96"/>
          <p:cNvSpPr txBox="1">
            <a:spLocks noGrp="1"/>
          </p:cNvSpPr>
          <p:nvPr>
            <p:ph type="title"/>
          </p:nvPr>
        </p:nvSpPr>
        <p:spPr>
          <a:xfrm>
            <a:off x="603864" y="821984"/>
            <a:ext cx="10930467" cy="71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Roboto Light"/>
              <a:buNone/>
              <a:defRPr sz="4333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37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5760">
          <p15:clr>
            <a:srgbClr val="FBAE40"/>
          </p15:clr>
        </p15:guide>
        <p15:guide id="3" pos="320">
          <p15:clr>
            <a:srgbClr val="FBAE40"/>
          </p15:clr>
        </p15:guide>
        <p15:guide id="4" pos="600">
          <p15:clr>
            <a:srgbClr val="FBAE40"/>
          </p15:clr>
        </p15:guide>
        <p15:guide id="5" pos="760">
          <p15:clr>
            <a:srgbClr val="FBAE40"/>
          </p15:clr>
        </p15:guide>
        <p15:guide id="6" pos="1040">
          <p15:clr>
            <a:srgbClr val="FBAE40"/>
          </p15:clr>
        </p15:guide>
        <p15:guide id="7" pos="1200">
          <p15:clr>
            <a:srgbClr val="FBAE40"/>
          </p15:clr>
        </p15:guide>
        <p15:guide id="8" pos="1480">
          <p15:clr>
            <a:srgbClr val="FBAE40"/>
          </p15:clr>
        </p15:guide>
        <p15:guide id="9" pos="1640">
          <p15:clr>
            <a:srgbClr val="FBAE40"/>
          </p15:clr>
        </p15:guide>
        <p15:guide id="10" pos="1920">
          <p15:clr>
            <a:srgbClr val="FBAE40"/>
          </p15:clr>
        </p15:guide>
        <p15:guide id="11" pos="2080">
          <p15:clr>
            <a:srgbClr val="FBAE40"/>
          </p15:clr>
        </p15:guide>
        <p15:guide id="12" pos="2360">
          <p15:clr>
            <a:srgbClr val="FBAE40"/>
          </p15:clr>
        </p15:guide>
        <p15:guide id="13" pos="2520">
          <p15:clr>
            <a:srgbClr val="FBAE40"/>
          </p15:clr>
        </p15:guide>
        <p15:guide id="14" pos="2800">
          <p15:clr>
            <a:srgbClr val="FBAE40"/>
          </p15:clr>
        </p15:guide>
        <p15:guide id="15" pos="2960">
          <p15:clr>
            <a:srgbClr val="FBAE40"/>
          </p15:clr>
        </p15:guide>
        <p15:guide id="16" pos="3240">
          <p15:clr>
            <a:srgbClr val="FBAE40"/>
          </p15:clr>
        </p15:guide>
        <p15:guide id="17" pos="3400">
          <p15:clr>
            <a:srgbClr val="FBAE40"/>
          </p15:clr>
        </p15:guide>
        <p15:guide id="18" pos="3680">
          <p15:clr>
            <a:srgbClr val="FBAE40"/>
          </p15:clr>
        </p15:guide>
        <p15:guide id="19" pos="3840">
          <p15:clr>
            <a:srgbClr val="FBAE40"/>
          </p15:clr>
        </p15:guide>
        <p15:guide id="20" pos="4120">
          <p15:clr>
            <a:srgbClr val="FBAE40"/>
          </p15:clr>
        </p15:guide>
        <p15:guide id="21" pos="4280">
          <p15:clr>
            <a:srgbClr val="FBAE40"/>
          </p15:clr>
        </p15:guide>
        <p15:guide id="22" pos="4560">
          <p15:clr>
            <a:srgbClr val="FBAE40"/>
          </p15:clr>
        </p15:guide>
        <p15:guide id="23" pos="4720">
          <p15:clr>
            <a:srgbClr val="FBAE40"/>
          </p15:clr>
        </p15:guide>
        <p15:guide id="24" pos="5000">
          <p15:clr>
            <a:srgbClr val="FBAE40"/>
          </p15:clr>
        </p15:guide>
        <p15:guide id="25" pos="5160">
          <p15:clr>
            <a:srgbClr val="FBAE40"/>
          </p15:clr>
        </p15:guide>
        <p15:guide id="26" pos="5440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3240">
          <p15:clr>
            <a:srgbClr val="FBAE40"/>
          </p15:clr>
        </p15:guide>
        <p15:guide id="29" orient="horz" pos="320">
          <p15:clr>
            <a:srgbClr val="FBAE40"/>
          </p15:clr>
        </p15:guide>
        <p15:guide id="30" orient="horz" pos="620">
          <p15:clr>
            <a:srgbClr val="FBAE40"/>
          </p15:clr>
        </p15:guide>
        <p15:guide id="31" orient="horz" pos="780">
          <p15:clr>
            <a:srgbClr val="FBAE40"/>
          </p15:clr>
        </p15:guide>
        <p15:guide id="32" orient="horz" pos="1080">
          <p15:clr>
            <a:srgbClr val="FBAE40"/>
          </p15:clr>
        </p15:guide>
        <p15:guide id="33" orient="horz" pos="1240">
          <p15:clr>
            <a:srgbClr val="FBAE40"/>
          </p15:clr>
        </p15:guide>
        <p15:guide id="34" orient="horz" pos="1540">
          <p15:clr>
            <a:srgbClr val="FBAE40"/>
          </p15:clr>
        </p15:guide>
        <p15:guide id="35" orient="horz" pos="1700">
          <p15:clr>
            <a:srgbClr val="FBAE40"/>
          </p15:clr>
        </p15:guide>
        <p15:guide id="36" orient="horz" pos="2000">
          <p15:clr>
            <a:srgbClr val="FBAE40"/>
          </p15:clr>
        </p15:guide>
        <p15:guide id="37" orient="horz" pos="2160">
          <p15:clr>
            <a:srgbClr val="FBAE40"/>
          </p15:clr>
        </p15:guide>
        <p15:guide id="38" orient="horz" pos="2460">
          <p15:clr>
            <a:srgbClr val="FBAE40"/>
          </p15:clr>
        </p15:guide>
        <p15:guide id="39" orient="horz" pos="2620">
          <p15:clr>
            <a:srgbClr val="FBAE40"/>
          </p15:clr>
        </p15:guide>
        <p15:guide id="40" orient="horz" pos="29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609604" y="221959"/>
            <a:ext cx="109728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685758">
              <a:defRPr sz="2848" b="0" i="0">
                <a:solidFill>
                  <a:srgbClr val="003D6C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2117912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10748096" y="6454056"/>
            <a:ext cx="1443905" cy="3462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algn="r" defTabSz="308055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949" b="0" i="0" u="none" kern="0" dirty="0">
                <a:solidFill>
                  <a:srgbClr val="0365C0">
                    <a:lumMod val="75000"/>
                  </a:srgbClr>
                </a:solidFill>
                <a:latin typeface="Franklin Gothic Book" panose="020B0503020102020204" pitchFamily="34" charset="0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308055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949" b="0" i="0" u="none" kern="0" dirty="0" err="1">
                <a:solidFill>
                  <a:srgbClr val="0365C0">
                    <a:lumMod val="75000"/>
                  </a:srgbClr>
                </a:solidFill>
                <a:latin typeface="Franklin Gothic Book" panose="020B0503020102020204" pitchFamily="34" charset="0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949" b="0" i="0" u="none" kern="0" dirty="0">
              <a:solidFill>
                <a:srgbClr val="0365C0">
                  <a:lumMod val="75000"/>
                </a:srgbClr>
              </a:solidFill>
              <a:latin typeface="Franklin Gothic Book" panose="020B0503020102020204" pitchFamily="34" charset="0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21D41F-14F2-B249-80A6-3AB632E4B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988" y="1295387"/>
            <a:ext cx="6904211" cy="1148408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1pPr>
            <a:lvl2pPr>
              <a:defRPr sz="18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2pPr>
            <a:lvl3pPr>
              <a:defRPr sz="18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3pPr>
            <a:lvl4pPr>
              <a:defRPr sz="18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4pPr>
            <a:lvl5pPr>
              <a:defRPr sz="1800" b="0" i="0">
                <a:solidFill>
                  <a:srgbClr val="0261A8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1807994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Slide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Proxima Nova Rg" panose="020005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roxima Nova Rg" panose="02000506030000020004" pitchFamily="2" charset="77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669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Título e Conteú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Proxima Nova Rg" panose="020005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 Rg" panose="02000506030000020004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698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Cabeçalho da Seçã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>
                <a:latin typeface="Proxima Nova Rg" panose="020005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 b="0" i="0">
                <a:solidFill>
                  <a:srgbClr val="888888"/>
                </a:solidFill>
                <a:latin typeface="Proxima Nova Rg" panose="02000506030000020004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8878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Duas Partes de Conteúd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Proxima Nova Rg" panose="020005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 Rg" panose="02000506030000020004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 Rg" panose="02000506030000020004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145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84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Comparaçã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Proxima Nova Rg" panose="020005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roxima Nova Rg" panose="02000506030000020004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 Rg" panose="02000506030000020004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latin typeface="Proxima Nova Rg" panose="02000506030000020004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 Rg" panose="02000506030000020004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8221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Em Br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2320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Conteúdo com Legend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Proxima Nova Rg" panose="020005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latin typeface="Proxima Nova Rg" panose="02000506030000020004" pitchFamily="2" charset="77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Proxima Nova Rg" panose="02000506030000020004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089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Imagem com Legend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Proxima Nova Rg" panose="020005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Proxima Nova Rg" panose="02000506030000020004" pitchFamily="2" charset="7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114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Título e Texto Vertical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Proxima Nova Rg" panose="020005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 Rg" panose="02000506030000020004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32937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Texto e Título Vertical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>
                <a:latin typeface="Proxima Nova Rg" panose="02000506030000020004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Proxima Nova Rg" panose="02000506030000020004" pitchFamily="2" charset="7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BR" dirty="0"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17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3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7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65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6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7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1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21254DF5-5E35-7E45-AE94-287447B828FC}" type="datetimeFigureOut">
              <a:rPr lang="en-US" smtClean="0"/>
              <a:pPr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4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4000" r:id="rId13"/>
    <p:sldLayoutId id="2147484002" r:id="rId14"/>
    <p:sldLayoutId id="214748405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roxima Nova Rg" panose="0200050603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roxima Nova Rg" panose="02000506030000020004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roxima Nova Rg" panose="02000506030000020004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Nova Rg" panose="02000506030000020004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roxima Nova Rg" panose="0200050603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BR"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BR"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32720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2" r:id="rId6"/>
    <p:sldLayoutId id="2147484053" r:id="rId7"/>
    <p:sldLayoutId id="2147484054" r:id="rId8"/>
    <p:sldLayoutId id="2147484055" r:id="rId9"/>
    <p:sldLayoutId id="214748405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oxima Nova Rg" panose="02000506030000020004" pitchFamily="2" charset="77"/>
          <a:ea typeface="Proxima Nova Rg" panose="02000506030000020004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oxima Nova Rg" panose="02000506030000020004" pitchFamily="2" charset="77"/>
          <a:ea typeface="Proxima Nova Rg" panose="02000506030000020004" pitchFamily="2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tiff"/><Relationship Id="rId4" Type="http://schemas.openxmlformats.org/officeDocument/2006/relationships/hyperlink" Target="https://gilbertocamara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5.wdp"/><Relationship Id="rId18" Type="http://schemas.openxmlformats.org/officeDocument/2006/relationships/image" Target="../media/image36.png"/><Relationship Id="rId3" Type="http://schemas.openxmlformats.org/officeDocument/2006/relationships/image" Target="../media/image28.png"/><Relationship Id="rId21" Type="http://schemas.openxmlformats.org/officeDocument/2006/relationships/image" Target="../media/image38.png"/><Relationship Id="rId7" Type="http://schemas.microsoft.com/office/2007/relationships/hdphoto" Target="../media/hdphoto2.wdp"/><Relationship Id="rId12" Type="http://schemas.openxmlformats.org/officeDocument/2006/relationships/image" Target="../media/image33.png"/><Relationship Id="rId17" Type="http://schemas.microsoft.com/office/2007/relationships/hdphoto" Target="../media/hdphoto7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32.png"/><Relationship Id="rId19" Type="http://schemas.microsoft.com/office/2007/relationships/hdphoto" Target="../media/hdphoto8.wdp"/><Relationship Id="rId4" Type="http://schemas.openxmlformats.org/officeDocument/2006/relationships/image" Target="../media/image29.png"/><Relationship Id="rId9" Type="http://schemas.microsoft.com/office/2007/relationships/hdphoto" Target="../media/hdphoto3.wdp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jpeg"/><Relationship Id="rId3" Type="http://schemas.openxmlformats.org/officeDocument/2006/relationships/image" Target="../media/image61.tiff"/><Relationship Id="rId21" Type="http://schemas.openxmlformats.org/officeDocument/2006/relationships/image" Target="../media/image79.png"/><Relationship Id="rId7" Type="http://schemas.openxmlformats.org/officeDocument/2006/relationships/image" Target="../media/image65.tiff"/><Relationship Id="rId12" Type="http://schemas.openxmlformats.org/officeDocument/2006/relationships/image" Target="../media/image70.jpeg"/><Relationship Id="rId17" Type="http://schemas.openxmlformats.org/officeDocument/2006/relationships/image" Target="../media/image75.jpeg"/><Relationship Id="rId25" Type="http://schemas.openxmlformats.org/officeDocument/2006/relationships/image" Target="../media/image83.png"/><Relationship Id="rId2" Type="http://schemas.openxmlformats.org/officeDocument/2006/relationships/image" Target="../media/image60.jpeg"/><Relationship Id="rId16" Type="http://schemas.openxmlformats.org/officeDocument/2006/relationships/image" Target="../media/image74.jpe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jpe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jpeg"/><Relationship Id="rId4" Type="http://schemas.openxmlformats.org/officeDocument/2006/relationships/image" Target="../media/image62.png"/><Relationship Id="rId9" Type="http://schemas.openxmlformats.org/officeDocument/2006/relationships/image" Target="../media/image67.tiff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ônia': nova exposição de Sebastião Salgado mostra uma floresta ainda  intocada e seus guardiões - Jornal O Globo">
            <a:extLst>
              <a:ext uri="{FF2B5EF4-FFF2-40B4-BE49-F238E27FC236}">
                <a16:creationId xmlns:a16="http://schemas.microsoft.com/office/drawing/2014/main" id="{FBD2D68D-1C91-6A15-B633-EF647166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175" y="0"/>
            <a:ext cx="11423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8">
            <a:extLst>
              <a:ext uri="{FF2B5EF4-FFF2-40B4-BE49-F238E27FC236}">
                <a16:creationId xmlns:a16="http://schemas.microsoft.com/office/drawing/2014/main" id="{6C07A23B-B59D-3C44-AB81-733970FFE753}"/>
              </a:ext>
            </a:extLst>
          </p:cNvPr>
          <p:cNvSpPr/>
          <p:nvPr/>
        </p:nvSpPr>
        <p:spPr>
          <a:xfrm>
            <a:off x="1987550" y="442613"/>
            <a:ext cx="9107170" cy="1938990"/>
          </a:xfrm>
          <a:prstGeom prst="rect">
            <a:avLst/>
          </a:prstGeom>
          <a:solidFill>
            <a:srgbClr val="E9F5FE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 algn="ctr" defTabSz="914367" hangingPunct="0">
              <a:defRPr sz="5900" b="1">
                <a:solidFill>
                  <a:srgbClr val="0365C0">
                    <a:hueOff val="273562"/>
                    <a:satOff val="2937"/>
                    <a:lumOff val="-22233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kern="0" dirty="0">
                <a:solidFill>
                  <a:srgbClr val="003D6C"/>
                </a:solidFill>
                <a:latin typeface="Proxima Nova Rg" panose="02000506030000020004" pitchFamily="2" charset="77"/>
                <a:ea typeface="Roboto" panose="02000000000000000000" pitchFamily="2" charset="0"/>
                <a:cs typeface="Arial"/>
                <a:sym typeface="Arial"/>
              </a:rPr>
              <a:t>Monitoring deforestation </a:t>
            </a:r>
            <a:r>
              <a:rPr lang="en-US" sz="4000" kern="0" dirty="0" err="1">
                <a:solidFill>
                  <a:srgbClr val="003D6C"/>
                </a:solidFill>
                <a:latin typeface="Proxima Nova Rg" panose="02000506030000020004" pitchFamily="2" charset="77"/>
                <a:ea typeface="Roboto" panose="02000000000000000000" pitchFamily="2" charset="0"/>
                <a:cs typeface="Arial"/>
                <a:sym typeface="Arial"/>
              </a:rPr>
              <a:t>inAmazonia</a:t>
            </a:r>
            <a:r>
              <a:rPr lang="en-US" sz="4000" kern="0" dirty="0">
                <a:solidFill>
                  <a:srgbClr val="003D6C"/>
                </a:solidFill>
                <a:latin typeface="Proxima Nova Rg" panose="02000506030000020004" pitchFamily="2" charset="77"/>
                <a:ea typeface="Roboto" panose="02000000000000000000" pitchFamily="2" charset="0"/>
                <a:cs typeface="Arial"/>
                <a:sym typeface="Arial"/>
              </a:rPr>
              <a:t>: from visual interpretation to satellite time series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56ECD3-D7FF-9E4F-9F97-2F6346248B10}"/>
              </a:ext>
            </a:extLst>
          </p:cNvPr>
          <p:cNvSpPr txBox="1"/>
          <p:nvPr/>
        </p:nvSpPr>
        <p:spPr>
          <a:xfrm>
            <a:off x="3034663" y="5183952"/>
            <a:ext cx="6490337" cy="1169551"/>
          </a:xfrm>
          <a:prstGeom prst="rect">
            <a:avLst/>
          </a:prstGeom>
          <a:solidFill>
            <a:srgbClr val="E9F5FE">
              <a:alpha val="6705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3D6C"/>
                </a:solidFill>
                <a:latin typeface="Franklin Gothic Book" panose="020B0503020102020204" pitchFamily="34" charset="0"/>
              </a:rPr>
              <a:t>Gilberto Camara</a:t>
            </a:r>
          </a:p>
          <a:p>
            <a:pPr algn="ctr">
              <a:spcBef>
                <a:spcPts val="1200"/>
              </a:spcBef>
            </a:pPr>
            <a:r>
              <a:rPr lang="en-US" sz="2800" dirty="0">
                <a:solidFill>
                  <a:srgbClr val="003D6C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https://gilbertocamara.org</a:t>
            </a:r>
            <a:endParaRPr lang="en-US" sz="2800" dirty="0">
              <a:solidFill>
                <a:srgbClr val="003D6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08DEEEE-F8D6-C544-9362-6D30093C6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7815" y="6525112"/>
            <a:ext cx="2706811" cy="315449"/>
          </a:xfrm>
          <a:prstGeom prst="rect">
            <a:avLst/>
          </a:prstGeom>
          <a:solidFill>
            <a:srgbClr val="E8F0FF">
              <a:alpha val="61961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Franklin Gothic Book Regular" charset="0"/>
              </a:rPr>
              <a:t>foto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Franklin Gothic Book Regular" charset="0"/>
              </a:rPr>
              <a:t>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Franklin Gothic Book Regular" charset="0"/>
              </a:rPr>
              <a:t>Sebastiao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Franklin Gothic Book Regular" charset="0"/>
              </a:rPr>
              <a:t> Salgado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03191-CA8E-6942-9A3F-DC13D41949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6524265"/>
            <a:ext cx="908222" cy="3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4818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1A7D1-1E71-0371-B60D-69ED26BB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731" y="0"/>
            <a:ext cx="6074979" cy="714703"/>
          </a:xfrm>
          <a:noFill/>
        </p:spPr>
        <p:txBody>
          <a:bodyPr>
            <a:normAutofit/>
          </a:bodyPr>
          <a:lstStyle/>
          <a:p>
            <a:pPr algn="ctr"/>
            <a:r>
              <a:rPr lang="pt-BR" sz="360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Deforestation</a:t>
            </a:r>
            <a:r>
              <a:rPr lang="pt-BR" sz="3600" dirty="0">
                <a:solidFill>
                  <a:srgbClr val="2A3E74"/>
                </a:solidFill>
                <a:latin typeface="Proxima Nova Lt" panose="02000506030000020004" pitchFamily="2" charset="77"/>
              </a:rPr>
              <a:t> in Rondônia</a:t>
            </a:r>
          </a:p>
        </p:txBody>
      </p:sp>
      <p:pic>
        <p:nvPicPr>
          <p:cNvPr id="3" name="Google Shape;193;p24">
            <a:extLst>
              <a:ext uri="{FF2B5EF4-FFF2-40B4-BE49-F238E27FC236}">
                <a16:creationId xmlns:a16="http://schemas.microsoft.com/office/drawing/2014/main" id="{1EBE152E-30B5-4982-6FA3-3E27F4363193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8" t="1400" b="1999"/>
          <a:stretch/>
        </p:blipFill>
        <p:spPr>
          <a:xfrm>
            <a:off x="0" y="1287669"/>
            <a:ext cx="5450563" cy="536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56;p29">
            <a:extLst>
              <a:ext uri="{FF2B5EF4-FFF2-40B4-BE49-F238E27FC236}">
                <a16:creationId xmlns:a16="http://schemas.microsoft.com/office/drawing/2014/main" id="{C2BB60C2-E0C7-EDB4-539A-906ED161E5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5761" y="4411227"/>
            <a:ext cx="3143427" cy="193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1;p29">
            <a:extLst>
              <a:ext uri="{FF2B5EF4-FFF2-40B4-BE49-F238E27FC236}">
                <a16:creationId xmlns:a16="http://schemas.microsoft.com/office/drawing/2014/main" id="{F6D417ED-E58A-7BFC-AB28-0196D3F184F0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7495" y="4411227"/>
            <a:ext cx="3264505" cy="19346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6B50295-86EA-674E-4B65-CB95AC9222FC}"/>
              </a:ext>
            </a:extLst>
          </p:cNvPr>
          <p:cNvSpPr txBox="1"/>
          <p:nvPr/>
        </p:nvSpPr>
        <p:spPr>
          <a:xfrm>
            <a:off x="5515761" y="634590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 panose="02000506030000020004" pitchFamily="2" charset="77"/>
                <a:cs typeface="Arial"/>
                <a:sym typeface="Arial"/>
              </a:rPr>
              <a:t>Sentinel 2A composição R11G8B2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EFA3522-B782-3ED6-061D-04D080D7BE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91" y="1296245"/>
            <a:ext cx="7500213" cy="260876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4DF282-025D-163E-C5AE-B8C3D893DA7A}"/>
              </a:ext>
            </a:extLst>
          </p:cNvPr>
          <p:cNvSpPr txBox="1"/>
          <p:nvPr/>
        </p:nvSpPr>
        <p:spPr>
          <a:xfrm>
            <a:off x="225579" y="5822686"/>
            <a:ext cx="2475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8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 panose="02000506030000020004" pitchFamily="2" charset="77"/>
                <a:cs typeface="Arial"/>
                <a:sym typeface="Arial"/>
              </a:rPr>
              <a:t>~238.000 km</a:t>
            </a:r>
            <a:r>
              <a:rPr kumimoji="0" lang="pt-BR" sz="280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 Rg" panose="02000506030000020004" pitchFamily="2" charset="77"/>
                <a:cs typeface="Arial"/>
                <a:sym typeface="Arial"/>
              </a:rPr>
              <a:t>2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8736CDA-B4F6-52DC-275A-BE34A5EA9008}"/>
              </a:ext>
            </a:extLst>
          </p:cNvPr>
          <p:cNvCxnSpPr/>
          <p:nvPr/>
        </p:nvCxnSpPr>
        <p:spPr>
          <a:xfrm flipH="1">
            <a:off x="11195504" y="3027008"/>
            <a:ext cx="832514" cy="163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01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020B6-74FF-B8E1-F0E3-22FB9EC1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3" y="843280"/>
            <a:ext cx="11735043" cy="5770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A710D-8CC2-6E8A-FB48-01E363B03A88}"/>
              </a:ext>
            </a:extLst>
          </p:cNvPr>
          <p:cNvSpPr txBox="1">
            <a:spLocks/>
          </p:cNvSpPr>
          <p:nvPr/>
        </p:nvSpPr>
        <p:spPr>
          <a:xfrm>
            <a:off x="1229360" y="88934"/>
            <a:ext cx="10180320" cy="8201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100" b="1" dirty="0">
                <a:solidFill>
                  <a:schemeClr val="accent1">
                    <a:lumMod val="50000"/>
                  </a:schemeClr>
                </a:solidFill>
                <a:latin typeface="Proxima Nova Lt" panose="02000506030000020004" pitchFamily="2" charset="77"/>
              </a:rPr>
              <a:t>Visual interpretation is hard for ML to beat</a:t>
            </a:r>
            <a:r>
              <a:rPr lang="en-GB" altLang="en-US" b="1" dirty="0">
                <a:latin typeface="Proxima Nova Lt" panose="02000506030000020004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2142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>
          <a:xfrm>
            <a:off x="838200" y="-72996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pt-BR" sz="3600" b="1" dirty="0">
                <a:solidFill>
                  <a:srgbClr val="00467E"/>
                </a:solidFill>
                <a:latin typeface="Proxima Nova Lt" panose="02000506030000020004" pitchFamily="2" charset="77"/>
              </a:rPr>
              <a:t>Space </a:t>
            </a:r>
            <a:r>
              <a:rPr lang="pt-BR" sz="3600" b="1" dirty="0" err="1">
                <a:solidFill>
                  <a:srgbClr val="00467E"/>
                </a:solidFill>
                <a:latin typeface="Proxima Nova Lt" panose="02000506030000020004" pitchFamily="2" charset="77"/>
              </a:rPr>
              <a:t>first</a:t>
            </a:r>
            <a:r>
              <a:rPr lang="pt-BR" sz="3600" b="1" dirty="0">
                <a:solidFill>
                  <a:srgbClr val="00467E"/>
                </a:solidFill>
                <a:latin typeface="Proxima Nova Lt" panose="02000506030000020004" pitchFamily="2" charset="77"/>
              </a:rPr>
              <a:t>, time later </a:t>
            </a:r>
            <a:r>
              <a:rPr lang="pt-BR" sz="3600" b="1" dirty="0" err="1">
                <a:solidFill>
                  <a:srgbClr val="00467E"/>
                </a:solidFill>
                <a:latin typeface="Proxima Nova Lt" panose="02000506030000020004" pitchFamily="2" charset="77"/>
              </a:rPr>
              <a:t>or</a:t>
            </a:r>
            <a:r>
              <a:rPr lang="pt-BR" sz="3600" b="1" dirty="0">
                <a:solidFill>
                  <a:srgbClr val="00467E"/>
                </a:solidFill>
                <a:latin typeface="Proxima Nova Lt" panose="02000506030000020004" pitchFamily="2" charset="77"/>
              </a:rPr>
              <a:t> time </a:t>
            </a:r>
            <a:r>
              <a:rPr lang="pt-BR" sz="3600" b="1" dirty="0" err="1">
                <a:solidFill>
                  <a:srgbClr val="00467E"/>
                </a:solidFill>
                <a:latin typeface="Proxima Nova Lt" panose="02000506030000020004" pitchFamily="2" charset="77"/>
              </a:rPr>
              <a:t>first</a:t>
            </a:r>
            <a:r>
              <a:rPr lang="pt-BR" sz="3600" b="1" dirty="0">
                <a:solidFill>
                  <a:srgbClr val="00467E"/>
                </a:solidFill>
                <a:latin typeface="Proxima Nova Lt" panose="02000506030000020004" pitchFamily="2" charset="77"/>
              </a:rPr>
              <a:t>, </a:t>
            </a:r>
            <a:r>
              <a:rPr lang="pt-BR" sz="3600" b="1" dirty="0" err="1">
                <a:solidFill>
                  <a:srgbClr val="00467E"/>
                </a:solidFill>
                <a:latin typeface="Proxima Nova Lt" panose="02000506030000020004" pitchFamily="2" charset="77"/>
              </a:rPr>
              <a:t>space</a:t>
            </a:r>
            <a:r>
              <a:rPr lang="pt-BR" sz="3600" b="1" dirty="0">
                <a:solidFill>
                  <a:srgbClr val="00467E"/>
                </a:solidFill>
                <a:latin typeface="Proxima Nova Lt" panose="02000506030000020004" pitchFamily="2" charset="77"/>
              </a:rPr>
              <a:t> later? </a:t>
            </a:r>
          </a:p>
        </p:txBody>
      </p:sp>
      <p:sp>
        <p:nvSpPr>
          <p:cNvPr id="3" name="Rectangle 2"/>
          <p:cNvSpPr/>
          <p:nvPr/>
        </p:nvSpPr>
        <p:spPr>
          <a:xfrm>
            <a:off x="6452657" y="1718664"/>
            <a:ext cx="4901143" cy="954107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Franklin Gothic Book" panose="020B0503020102020204" pitchFamily="34" charset="0"/>
                <a:cs typeface="Calibri"/>
              </a:rPr>
              <a:t>Space first</a:t>
            </a:r>
            <a:r>
              <a:rPr lang="en-US" sz="2800" dirty="0">
                <a:latin typeface="Franklin Gothic Book" panose="020B0503020102020204" pitchFamily="34" charset="0"/>
                <a:cs typeface="Calibri"/>
              </a:rPr>
              <a:t>: </a:t>
            </a:r>
            <a:r>
              <a:rPr lang="en-US" sz="2800" dirty="0">
                <a:solidFill>
                  <a:srgbClr val="00467E"/>
                </a:solidFill>
                <a:latin typeface="Franklin Gothic Book" panose="020B0503020102020204" pitchFamily="34" charset="0"/>
                <a:cs typeface="Calibri"/>
              </a:rPr>
              <a:t>classify images;</a:t>
            </a:r>
          </a:p>
          <a:p>
            <a:r>
              <a:rPr lang="en-US" sz="2800" dirty="0">
                <a:solidFill>
                  <a:srgbClr val="00467E"/>
                </a:solidFill>
                <a:latin typeface="Franklin Gothic Book" panose="020B0503020102020204" pitchFamily="34" charset="0"/>
                <a:cs typeface="Calibri"/>
              </a:rPr>
              <a:t>compare results in time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8733" y="4188244"/>
            <a:ext cx="6083300" cy="259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79967" y="5418784"/>
            <a:ext cx="4863903" cy="954107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Franklin Gothic Book" panose="020B0503020102020204" pitchFamily="34" charset="0"/>
                <a:cs typeface="Calibri"/>
              </a:rPr>
              <a:t>Time first</a:t>
            </a:r>
            <a:r>
              <a:rPr lang="en-US" sz="2800" dirty="0">
                <a:latin typeface="Franklin Gothic Book" panose="020B0503020102020204" pitchFamily="34" charset="0"/>
                <a:cs typeface="Calibri"/>
              </a:rPr>
              <a:t>: </a:t>
            </a:r>
            <a:r>
              <a:rPr lang="en-US" sz="2800" dirty="0">
                <a:solidFill>
                  <a:srgbClr val="00467E"/>
                </a:solidFill>
                <a:latin typeface="Franklin Gothic Book" panose="020B0503020102020204" pitchFamily="34" charset="0"/>
                <a:cs typeface="Calibri"/>
              </a:rPr>
              <a:t>classify time series; </a:t>
            </a:r>
          </a:p>
          <a:p>
            <a:r>
              <a:rPr lang="en-US" sz="2800" dirty="0">
                <a:solidFill>
                  <a:srgbClr val="00467E"/>
                </a:solidFill>
                <a:latin typeface="Franklin Gothic Book" panose="020B0503020102020204" pitchFamily="34" charset="0"/>
                <a:cs typeface="Calibri"/>
              </a:rPr>
              <a:t>join results to get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BA20D-314C-5042-90D9-8EA19F68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967" y="1140963"/>
            <a:ext cx="4957283" cy="3540916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EEB3677F-86C3-C04E-99D1-5B09BEDC2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950" y="6604108"/>
            <a:ext cx="205105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Franklin Gothic Book Regular" charset="0"/>
              </a:rPr>
              <a:t>graphics: V Maus, author</a:t>
            </a:r>
          </a:p>
        </p:txBody>
      </p:sp>
    </p:spTree>
    <p:extLst>
      <p:ext uri="{BB962C8B-B14F-4D97-AF65-F5344CB8AC3E}">
        <p14:creationId xmlns:p14="http://schemas.microsoft.com/office/powerpoint/2010/main" val="420752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2"/>
          <p:cNvSpPr/>
          <p:nvPr/>
        </p:nvSpPr>
        <p:spPr>
          <a:xfrm>
            <a:off x="11514667" y="0"/>
            <a:ext cx="677333" cy="13123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accent1"/>
              </a:solidFill>
              <a:latin typeface="Proxima Nova Rg" panose="02000506030000020004" pitchFamily="2" charset="77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11514667" y="2624667"/>
            <a:ext cx="677333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lt1"/>
              </a:solidFill>
              <a:latin typeface="Proxima Nova Rg" panose="02000506030000020004" pitchFamily="2" charset="77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2"/>
          <p:cNvSpPr/>
          <p:nvPr/>
        </p:nvSpPr>
        <p:spPr>
          <a:xfrm>
            <a:off x="11514667" y="1312334"/>
            <a:ext cx="677333" cy="131233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lt1"/>
              </a:solidFill>
              <a:latin typeface="Proxima Nova Rg" panose="02000506030000020004" pitchFamily="2" charset="77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11514667" y="6180667"/>
            <a:ext cx="677333" cy="677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lt1"/>
              </a:solidFill>
              <a:latin typeface="Proxima Nova Rg" panose="02000506030000020004" pitchFamily="2" charset="77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532;p30">
            <a:extLst>
              <a:ext uri="{FF2B5EF4-FFF2-40B4-BE49-F238E27FC236}">
                <a16:creationId xmlns:a16="http://schemas.microsoft.com/office/drawing/2014/main" id="{3F8033BF-002A-C742-0130-1FDFAEA843A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7436" y="128310"/>
            <a:ext cx="800883" cy="387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28;p22">
            <a:extLst>
              <a:ext uri="{FF2B5EF4-FFF2-40B4-BE49-F238E27FC236}">
                <a16:creationId xmlns:a16="http://schemas.microsoft.com/office/drawing/2014/main" id="{9E281B7D-CA3A-3F02-EF24-5BC6EE1B7612}"/>
              </a:ext>
            </a:extLst>
          </p:cNvPr>
          <p:cNvSpPr txBox="1">
            <a:spLocks/>
          </p:cNvSpPr>
          <p:nvPr/>
        </p:nvSpPr>
        <p:spPr>
          <a:xfrm>
            <a:off x="10770497" y="6430215"/>
            <a:ext cx="6510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00000000-1234-1234-1234-123412341234}" type="slidenum">
              <a:rPr lang="pt-BR" sz="1067">
                <a:latin typeface="Proxima Nova Rg" panose="02000506030000020004" pitchFamily="2" charset="77"/>
              </a:rPr>
              <a:pPr/>
              <a:t>13</a:t>
            </a:fld>
            <a:endParaRPr lang="pt-BR" sz="1067" dirty="0">
              <a:latin typeface="Proxima Nova Rg" panose="02000506030000020004" pitchFamily="2" charset="77"/>
            </a:endParaRPr>
          </a:p>
        </p:txBody>
      </p:sp>
      <p:pic>
        <p:nvPicPr>
          <p:cNvPr id="422" name="Imagem 421">
            <a:extLst>
              <a:ext uri="{FF2B5EF4-FFF2-40B4-BE49-F238E27FC236}">
                <a16:creationId xmlns:a16="http://schemas.microsoft.com/office/drawing/2014/main" id="{7D127E8A-6DFF-A4DB-DA6A-6D679891813E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53" y="1351269"/>
            <a:ext cx="10667057" cy="17656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AA5A249-D8CD-5D9F-600A-8E456C84E8C1}"/>
              </a:ext>
            </a:extLst>
          </p:cNvPr>
          <p:cNvGrpSpPr/>
          <p:nvPr/>
        </p:nvGrpSpPr>
        <p:grpSpPr>
          <a:xfrm>
            <a:off x="712331" y="1466958"/>
            <a:ext cx="1275323" cy="4795017"/>
            <a:chOff x="534248" y="1100218"/>
            <a:chExt cx="956492" cy="3596263"/>
          </a:xfrm>
        </p:grpSpPr>
        <p:cxnSp>
          <p:nvCxnSpPr>
            <p:cNvPr id="446" name="Conector reto 445">
              <a:extLst>
                <a:ext uri="{FF2B5EF4-FFF2-40B4-BE49-F238E27FC236}">
                  <a16:creationId xmlns:a16="http://schemas.microsoft.com/office/drawing/2014/main" id="{4F3B6FA5-1B03-2993-BCD5-66697CF191A1}"/>
                </a:ext>
              </a:extLst>
            </p:cNvPr>
            <p:cNvCxnSpPr/>
            <p:nvPr/>
          </p:nvCxnSpPr>
          <p:spPr bwMode="auto">
            <a:xfrm>
              <a:off x="1481951" y="110072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7" name="Conector reto 446">
              <a:extLst>
                <a:ext uri="{FF2B5EF4-FFF2-40B4-BE49-F238E27FC236}">
                  <a16:creationId xmlns:a16="http://schemas.microsoft.com/office/drawing/2014/main" id="{0F846A72-0912-E620-2D20-4FDF197EEB5F}"/>
                </a:ext>
              </a:extLst>
            </p:cNvPr>
            <p:cNvCxnSpPr/>
            <p:nvPr/>
          </p:nvCxnSpPr>
          <p:spPr bwMode="auto">
            <a:xfrm>
              <a:off x="534248" y="110021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6D7CC397-5921-8582-7993-711076A720EE}"/>
                </a:ext>
              </a:extLst>
            </p:cNvPr>
            <p:cNvGrpSpPr/>
            <p:nvPr/>
          </p:nvGrpSpPr>
          <p:grpSpPr>
            <a:xfrm>
              <a:off x="554737" y="2422816"/>
              <a:ext cx="923400" cy="219154"/>
              <a:chOff x="554737" y="2422816"/>
              <a:chExt cx="923400" cy="219154"/>
            </a:xfrm>
          </p:grpSpPr>
          <p:cxnSp>
            <p:nvCxnSpPr>
              <p:cNvPr id="443" name="Conector de seta reta 10">
                <a:extLst>
                  <a:ext uri="{FF2B5EF4-FFF2-40B4-BE49-F238E27FC236}">
                    <a16:creationId xmlns:a16="http://schemas.microsoft.com/office/drawing/2014/main" id="{8F583461-C2C7-AECD-0681-DC70FE47E4B7}"/>
                  </a:ext>
                </a:extLst>
              </p:cNvPr>
              <p:cNvCxnSpPr/>
              <p:nvPr/>
            </p:nvCxnSpPr>
            <p:spPr bwMode="auto">
              <a:xfrm>
                <a:off x="554737" y="2422816"/>
                <a:ext cx="923400" cy="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51" name="CaixaDeTexto 450">
                <a:extLst>
                  <a:ext uri="{FF2B5EF4-FFF2-40B4-BE49-F238E27FC236}">
                    <a16:creationId xmlns:a16="http://schemas.microsoft.com/office/drawing/2014/main" id="{7CD6D4BF-D7BC-2FB0-7268-8EB4034ED2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8031" y="2434221"/>
                <a:ext cx="844433" cy="207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1219043" eaLnBrk="1" hangingPunct="1">
                  <a:defRPr/>
                </a:pPr>
                <a:r>
                  <a:rPr lang="pt-BR" sz="1200" b="1" dirty="0">
                    <a:latin typeface="Proxima Nova Lt" panose="02000506030000020004" pitchFamily="2" charset="77"/>
                    <a:ea typeface="Roboto Medium"/>
                    <a:cs typeface="Roboto Medium"/>
                    <a:sym typeface="Roboto Medium"/>
                  </a:rPr>
                  <a:t>Floresta</a:t>
                </a:r>
                <a:endParaRPr lang="pt-BR" sz="1200" b="1" dirty="0">
                  <a:latin typeface="Proxima Nova Lt" panose="02000506030000020004" pitchFamily="2" charset="77"/>
                  <a:ea typeface="Roboto Medium" panose="02000000000000000000" pitchFamily="2" charset="0"/>
                  <a:cs typeface="Roboto Medium" panose="02000000000000000000" pitchFamily="2" charset="0"/>
                </a:endParaRPr>
              </a:p>
            </p:txBody>
          </p:sp>
        </p:grpSp>
        <p:pic>
          <p:nvPicPr>
            <p:cNvPr id="463" name="Imagem 462">
              <a:extLst>
                <a:ext uri="{FF2B5EF4-FFF2-40B4-BE49-F238E27FC236}">
                  <a16:creationId xmlns:a16="http://schemas.microsoft.com/office/drawing/2014/main" id="{ED2E39AA-FBCE-E4F9-397A-5D6BEC2EE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8071" y="2678681"/>
              <a:ext cx="952669" cy="2017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AB6B3C2-EA81-D6C8-81AC-4D2C2FCE5BBE}"/>
              </a:ext>
            </a:extLst>
          </p:cNvPr>
          <p:cNvGrpSpPr/>
          <p:nvPr/>
        </p:nvGrpSpPr>
        <p:grpSpPr>
          <a:xfrm>
            <a:off x="1966885" y="1467638"/>
            <a:ext cx="324283" cy="4797079"/>
            <a:chOff x="1475161" y="1100728"/>
            <a:chExt cx="243212" cy="3597809"/>
          </a:xfrm>
        </p:grpSpPr>
        <p:cxnSp>
          <p:nvCxnSpPr>
            <p:cNvPr id="448" name="Conector reto 447">
              <a:extLst>
                <a:ext uri="{FF2B5EF4-FFF2-40B4-BE49-F238E27FC236}">
                  <a16:creationId xmlns:a16="http://schemas.microsoft.com/office/drawing/2014/main" id="{FDB35043-4C77-8AC9-5DEF-1427D78776DD}"/>
                </a:ext>
              </a:extLst>
            </p:cNvPr>
            <p:cNvCxnSpPr/>
            <p:nvPr/>
          </p:nvCxnSpPr>
          <p:spPr bwMode="auto">
            <a:xfrm>
              <a:off x="1695501" y="110072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80" name="Imagem 479">
              <a:extLst>
                <a:ext uri="{FF2B5EF4-FFF2-40B4-BE49-F238E27FC236}">
                  <a16:creationId xmlns:a16="http://schemas.microsoft.com/office/drawing/2014/main" id="{59CE4C80-CE82-FD88-B0E4-6FFBEAA02A42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78973" y="2678681"/>
              <a:ext cx="239400" cy="2019856"/>
            </a:xfrm>
            <a:prstGeom prst="rect">
              <a:avLst/>
            </a:prstGeom>
          </p:spPr>
        </p:pic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EE559524-908D-F7A5-B353-AC55036A5E6B}"/>
                </a:ext>
              </a:extLst>
            </p:cNvPr>
            <p:cNvGrpSpPr/>
            <p:nvPr/>
          </p:nvGrpSpPr>
          <p:grpSpPr>
            <a:xfrm>
              <a:off x="1475161" y="1196097"/>
              <a:ext cx="223091" cy="1226719"/>
              <a:chOff x="1475161" y="1196097"/>
              <a:chExt cx="223091" cy="1226719"/>
            </a:xfrm>
          </p:grpSpPr>
          <p:cxnSp>
            <p:nvCxnSpPr>
              <p:cNvPr id="456" name="Conector de seta reta 10">
                <a:extLst>
                  <a:ext uri="{FF2B5EF4-FFF2-40B4-BE49-F238E27FC236}">
                    <a16:creationId xmlns:a16="http://schemas.microsoft.com/office/drawing/2014/main" id="{9ED9D5E6-7107-6ACE-B128-F0BAA9698A70}"/>
                  </a:ext>
                </a:extLst>
              </p:cNvPr>
              <p:cNvCxnSpPr/>
              <p:nvPr/>
            </p:nvCxnSpPr>
            <p:spPr bwMode="auto">
              <a:xfrm rot="10800000" flipH="1" flipV="1">
                <a:off x="1592565" y="2213672"/>
                <a:ext cx="1263" cy="20520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3" name="Conector de seta reta 10">
                <a:extLst>
                  <a:ext uri="{FF2B5EF4-FFF2-40B4-BE49-F238E27FC236}">
                    <a16:creationId xmlns:a16="http://schemas.microsoft.com/office/drawing/2014/main" id="{6CD58571-1682-1E96-EB57-3CF36C742B98}"/>
                  </a:ext>
                </a:extLst>
              </p:cNvPr>
              <p:cNvCxnSpPr/>
              <p:nvPr/>
            </p:nvCxnSpPr>
            <p:spPr bwMode="auto">
              <a:xfrm>
                <a:off x="1492378" y="2422816"/>
                <a:ext cx="205200" cy="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52" name="CaixaDeTexto 451">
                <a:extLst>
                  <a:ext uri="{FF2B5EF4-FFF2-40B4-BE49-F238E27FC236}">
                    <a16:creationId xmlns:a16="http://schemas.microsoft.com/office/drawing/2014/main" id="{0496EF64-4EFA-A108-21E7-01E74C702F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046728" y="1624530"/>
                <a:ext cx="1079958" cy="2230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1219043" eaLnBrk="1" hangingPunct="1">
                  <a:defRPr/>
                </a:pPr>
                <a:r>
                  <a:rPr lang="pt-BR" sz="1333" b="1" dirty="0">
                    <a:solidFill>
                      <a:srgbClr val="FF0000"/>
                    </a:solidFill>
                    <a:latin typeface="Proxima Nova Lt" panose="02000506030000020004" pitchFamily="2" charset="77"/>
                    <a:ea typeface="Roboto Medium"/>
                    <a:cs typeface="Roboto Medium"/>
                    <a:sym typeface="Roboto Medium"/>
                  </a:rPr>
                  <a:t>Desmatamento</a:t>
                </a:r>
                <a:endParaRPr lang="pt-BR" sz="1333" b="1" dirty="0">
                  <a:solidFill>
                    <a:srgbClr val="FF0000"/>
                  </a:solidFill>
                  <a:latin typeface="Proxima Nova Lt" panose="02000506030000020004" pitchFamily="2" charset="77"/>
                  <a:ea typeface="Roboto Medium" panose="02000000000000000000" pitchFamily="2" charset="0"/>
                  <a:cs typeface="Roboto Medium" panose="02000000000000000000" pitchFamily="2" charset="0"/>
                </a:endParaRPr>
              </a:p>
            </p:txBody>
          </p:sp>
        </p:grp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C5EAEFC-6498-371D-5312-1445E060A1CE}"/>
              </a:ext>
            </a:extLst>
          </p:cNvPr>
          <p:cNvGrpSpPr/>
          <p:nvPr/>
        </p:nvGrpSpPr>
        <p:grpSpPr>
          <a:xfrm>
            <a:off x="2272513" y="1467638"/>
            <a:ext cx="4021420" cy="4794337"/>
            <a:chOff x="1704384" y="1100728"/>
            <a:chExt cx="3016065" cy="3595753"/>
          </a:xfrm>
        </p:grpSpPr>
        <p:cxnSp>
          <p:nvCxnSpPr>
            <p:cNvPr id="449" name="Conector reto 448">
              <a:extLst>
                <a:ext uri="{FF2B5EF4-FFF2-40B4-BE49-F238E27FC236}">
                  <a16:creationId xmlns:a16="http://schemas.microsoft.com/office/drawing/2014/main" id="{47101088-912F-A790-EBB9-B80694916D12}"/>
                </a:ext>
              </a:extLst>
            </p:cNvPr>
            <p:cNvCxnSpPr/>
            <p:nvPr/>
          </p:nvCxnSpPr>
          <p:spPr bwMode="auto">
            <a:xfrm>
              <a:off x="4703305" y="110072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012327BC-EEAC-5DC0-F6DA-CA812B9B3865}"/>
                </a:ext>
              </a:extLst>
            </p:cNvPr>
            <p:cNvGrpSpPr/>
            <p:nvPr/>
          </p:nvGrpSpPr>
          <p:grpSpPr>
            <a:xfrm>
              <a:off x="1704384" y="2422818"/>
              <a:ext cx="3009599" cy="219152"/>
              <a:chOff x="1704384" y="2422818"/>
              <a:chExt cx="3009599" cy="219152"/>
            </a:xfrm>
          </p:grpSpPr>
          <p:cxnSp>
            <p:nvCxnSpPr>
              <p:cNvPr id="458" name="Conector de seta reta 10">
                <a:extLst>
                  <a:ext uri="{FF2B5EF4-FFF2-40B4-BE49-F238E27FC236}">
                    <a16:creationId xmlns:a16="http://schemas.microsoft.com/office/drawing/2014/main" id="{FB1D04AE-FE8B-490D-D67A-F49875590231}"/>
                  </a:ext>
                </a:extLst>
              </p:cNvPr>
              <p:cNvCxnSpPr/>
              <p:nvPr/>
            </p:nvCxnSpPr>
            <p:spPr bwMode="auto">
              <a:xfrm>
                <a:off x="1704384" y="2422818"/>
                <a:ext cx="3009599" cy="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59" name="CaixaDeTexto 458">
                <a:extLst>
                  <a:ext uri="{FF2B5EF4-FFF2-40B4-BE49-F238E27FC236}">
                    <a16:creationId xmlns:a16="http://schemas.microsoft.com/office/drawing/2014/main" id="{BC3874ED-EFF6-02CC-F7E3-6DD305EB3B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6968" y="2434221"/>
                <a:ext cx="844433" cy="207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1219043" eaLnBrk="1" hangingPunct="1">
                  <a:defRPr/>
                </a:pPr>
                <a:r>
                  <a:rPr lang="pt-BR" sz="1200" b="1" dirty="0">
                    <a:solidFill>
                      <a:schemeClr val="dk1"/>
                    </a:solidFill>
                    <a:latin typeface="Proxima Nova Lt" panose="02000506030000020004" pitchFamily="2" charset="77"/>
                    <a:ea typeface="Roboto Medium"/>
                    <a:cs typeface="Roboto Medium"/>
                    <a:sym typeface="Roboto Medium"/>
                  </a:rPr>
                  <a:t>Pastagem</a:t>
                </a:r>
                <a:endParaRPr lang="pt-BR" sz="1200" b="1" dirty="0">
                  <a:solidFill>
                    <a:prstClr val="black"/>
                  </a:solidFill>
                  <a:latin typeface="Proxima Nova Lt" panose="02000506030000020004" pitchFamily="2" charset="77"/>
                  <a:ea typeface="Roboto Medium" panose="02000000000000000000" pitchFamily="2" charset="0"/>
                  <a:cs typeface="Roboto Medium" panose="02000000000000000000" pitchFamily="2" charset="0"/>
                </a:endParaRPr>
              </a:p>
            </p:txBody>
          </p:sp>
        </p:grpSp>
        <p:pic>
          <p:nvPicPr>
            <p:cNvPr id="485" name="Imagem 484">
              <a:extLst>
                <a:ext uri="{FF2B5EF4-FFF2-40B4-BE49-F238E27FC236}">
                  <a16:creationId xmlns:a16="http://schemas.microsoft.com/office/drawing/2014/main" id="{6D40D3B8-E980-A088-3267-FAC9599DEF3B}"/>
                </a:ext>
              </a:extLst>
            </p:cNvPr>
            <p:cNvPicPr>
              <a:picLocks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850" y="2678681"/>
              <a:ext cx="3009599" cy="201780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D8444A8-3454-C880-ABA9-AAE2BA059E39}"/>
              </a:ext>
            </a:extLst>
          </p:cNvPr>
          <p:cNvGrpSpPr/>
          <p:nvPr/>
        </p:nvGrpSpPr>
        <p:grpSpPr>
          <a:xfrm>
            <a:off x="6291520" y="1467637"/>
            <a:ext cx="4676827" cy="4796363"/>
            <a:chOff x="4720545" y="1100728"/>
            <a:chExt cx="3507620" cy="3597272"/>
          </a:xfrm>
        </p:grpSpPr>
        <p:cxnSp>
          <p:nvCxnSpPr>
            <p:cNvPr id="450" name="Conector reto 449">
              <a:extLst>
                <a:ext uri="{FF2B5EF4-FFF2-40B4-BE49-F238E27FC236}">
                  <a16:creationId xmlns:a16="http://schemas.microsoft.com/office/drawing/2014/main" id="{D6C1B110-F87C-7985-077A-0985A8FDE9C9}"/>
                </a:ext>
              </a:extLst>
            </p:cNvPr>
            <p:cNvCxnSpPr/>
            <p:nvPr/>
          </p:nvCxnSpPr>
          <p:spPr bwMode="auto">
            <a:xfrm>
              <a:off x="8210599" y="1100728"/>
              <a:ext cx="7761" cy="1846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225DCCF-EA5D-8692-77BF-DDD016EF03C3}"/>
                </a:ext>
              </a:extLst>
            </p:cNvPr>
            <p:cNvGrpSpPr/>
            <p:nvPr/>
          </p:nvGrpSpPr>
          <p:grpSpPr>
            <a:xfrm>
              <a:off x="4720545" y="2422818"/>
              <a:ext cx="3495600" cy="219152"/>
              <a:chOff x="4720545" y="2422818"/>
              <a:chExt cx="3495600" cy="219152"/>
            </a:xfrm>
          </p:grpSpPr>
          <p:cxnSp>
            <p:nvCxnSpPr>
              <p:cNvPr id="460" name="Conector de seta reta 10">
                <a:extLst>
                  <a:ext uri="{FF2B5EF4-FFF2-40B4-BE49-F238E27FC236}">
                    <a16:creationId xmlns:a16="http://schemas.microsoft.com/office/drawing/2014/main" id="{29BB14CE-E600-5626-7DC1-BB49723EF4B6}"/>
                  </a:ext>
                </a:extLst>
              </p:cNvPr>
              <p:cNvCxnSpPr/>
              <p:nvPr/>
            </p:nvCxnSpPr>
            <p:spPr bwMode="auto">
              <a:xfrm>
                <a:off x="4720545" y="2422818"/>
                <a:ext cx="3495600" cy="0"/>
              </a:xfrm>
              <a:prstGeom prst="straightConnector1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 type="triangle"/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61" name="CaixaDeTexto 460">
                <a:extLst>
                  <a:ext uri="{FF2B5EF4-FFF2-40B4-BE49-F238E27FC236}">
                    <a16:creationId xmlns:a16="http://schemas.microsoft.com/office/drawing/2014/main" id="{D8C5503C-937E-63BB-39AE-27928F9B8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5840" y="2434221"/>
                <a:ext cx="1980000" cy="207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1219043" eaLnBrk="1" hangingPunct="1">
                  <a:defRPr/>
                </a:pPr>
                <a:r>
                  <a:rPr lang="pt-BR" sz="1200" b="1" dirty="0">
                    <a:solidFill>
                      <a:schemeClr val="dk1"/>
                    </a:solidFill>
                    <a:latin typeface="Proxima Nova Lt" panose="02000506030000020004" pitchFamily="2" charset="77"/>
                    <a:ea typeface="Roboto Medium"/>
                    <a:cs typeface="Roboto Medium"/>
                    <a:sym typeface="Roboto Medium"/>
                  </a:rPr>
                  <a:t>Culturas Agrícolas Temporárias</a:t>
                </a:r>
              </a:p>
            </p:txBody>
          </p:sp>
        </p:grp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1D35E71-427D-DE38-8CEF-0B059E0BD0F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9098" y="2678681"/>
              <a:ext cx="988380" cy="201780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01F9E3A-51EE-88BE-1795-C3CE9324EF7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 cstate="email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7821" y="2678681"/>
              <a:ext cx="859600" cy="201780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7EEACFF2-ACC6-F65F-805B-36E32416BC2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67765" y="2678400"/>
              <a:ext cx="860400" cy="2019600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C60EF79-A356-5631-499D-D04D31830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1614" y="2678681"/>
              <a:ext cx="988310" cy="2017800"/>
            </a:xfrm>
            <a:prstGeom prst="rect">
              <a:avLst/>
            </a:prstGeom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4CB02BE3-96E0-36DA-3409-CDABFEF78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00" y="63283"/>
            <a:ext cx="1755800" cy="32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C9DA8D8-91D7-6831-C046-61D669933FCD}"/>
              </a:ext>
            </a:extLst>
          </p:cNvPr>
          <p:cNvGrpSpPr/>
          <p:nvPr/>
        </p:nvGrpSpPr>
        <p:grpSpPr>
          <a:xfrm>
            <a:off x="4484849" y="6375255"/>
            <a:ext cx="2456865" cy="533334"/>
            <a:chOff x="3493204" y="4795725"/>
            <a:chExt cx="1842649" cy="400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79301BE-C765-D38D-2727-5F988320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3204" y="4814540"/>
              <a:ext cx="180000" cy="180000"/>
            </a:xfrm>
            <a:prstGeom prst="rect">
              <a:avLst/>
            </a:prstGeom>
          </p:spPr>
        </p:pic>
        <p:sp>
          <p:nvSpPr>
            <p:cNvPr id="3" name="Google Shape;6078;p633">
              <a:extLst>
                <a:ext uri="{FF2B5EF4-FFF2-40B4-BE49-F238E27FC236}">
                  <a16:creationId xmlns:a16="http://schemas.microsoft.com/office/drawing/2014/main" id="{85D6D4BC-BA35-A1A5-7379-F54B239CCBDE}"/>
                </a:ext>
              </a:extLst>
            </p:cNvPr>
            <p:cNvSpPr txBox="1"/>
            <p:nvPr/>
          </p:nvSpPr>
          <p:spPr>
            <a:xfrm>
              <a:off x="3686088" y="4795725"/>
              <a:ext cx="1649765" cy="4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1" tIns="60951" rIns="60951" bIns="60951" anchor="t" anchorCtr="0">
              <a:spAutoFit/>
            </a:bodyPr>
            <a:lstStyle/>
            <a:p>
              <a:pPr algn="ctr"/>
              <a:r>
                <a:rPr lang="pt-BR" sz="1333" b="1" dirty="0">
                  <a:solidFill>
                    <a:schemeClr val="dk2"/>
                  </a:solidFill>
                  <a:latin typeface="Proxima Nova Lt" panose="02000506030000020004" pitchFamily="2" charset="77"/>
                  <a:ea typeface="Roboto Medium" panose="02000000000000000000" pitchFamily="2" charset="0"/>
                  <a:cs typeface="Roboto Medium" panose="02000000000000000000" pitchFamily="2" charset="0"/>
                  <a:sym typeface="Montserrat"/>
                </a:rPr>
                <a:t>Embrapa Agricultura Digital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CDA39C1-E3C2-D9AF-A652-07EDF634CF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6328" y="80828"/>
            <a:ext cx="9859088" cy="1143001"/>
          </a:xfr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2A3E74"/>
                </a:solidFill>
                <a:latin typeface="Proxima Nova Lt" panose="02000506030000020004" pitchFamily="2" charset="77"/>
              </a:rPr>
              <a:t>Time series indicate change</a:t>
            </a:r>
          </a:p>
        </p:txBody>
      </p:sp>
    </p:spTree>
    <p:extLst>
      <p:ext uri="{BB962C8B-B14F-4D97-AF65-F5344CB8AC3E}">
        <p14:creationId xmlns:p14="http://schemas.microsoft.com/office/powerpoint/2010/main" val="395944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>
            <a:extLst>
              <a:ext uri="{FF2B5EF4-FFF2-40B4-BE49-F238E27FC236}">
                <a16:creationId xmlns:a16="http://schemas.microsoft.com/office/drawing/2014/main" id="{4E67B1E7-25F6-7B44-8AB7-FDEAFCC21EE3}"/>
              </a:ext>
            </a:extLst>
          </p:cNvPr>
          <p:cNvSpPr/>
          <p:nvPr/>
        </p:nvSpPr>
        <p:spPr>
          <a:xfrm>
            <a:off x="1314469" y="288269"/>
            <a:ext cx="99418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Big EO data: access to </a:t>
            </a:r>
            <a:r>
              <a:rPr lang="en-US" sz="4000" u="none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image time series</a:t>
            </a:r>
            <a:endParaRPr lang="en-US" sz="4000" u="none" dirty="0">
              <a:solidFill>
                <a:srgbClr val="7F0001"/>
              </a:solidFill>
              <a:latin typeface="Franklin Gothic Medium" panose="020B0603020102020204" pitchFamily="34" charset="0"/>
              <a:cs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6150A91-20A7-3747-AF5B-8872ECCA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71" y="1476941"/>
            <a:ext cx="11854078" cy="4769624"/>
          </a:xfrm>
          <a:prstGeom prst="rect">
            <a:avLst/>
          </a:prstGeom>
        </p:spPr>
      </p:pic>
      <p:sp>
        <p:nvSpPr>
          <p:cNvPr id="28" name="Text Box 2">
            <a:extLst>
              <a:ext uri="{FF2B5EF4-FFF2-40B4-BE49-F238E27FC236}">
                <a16:creationId xmlns:a16="http://schemas.microsoft.com/office/drawing/2014/main" id="{1CAF522A-5C0F-1748-817B-EFE9AF7BB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7249" y="6604107"/>
            <a:ext cx="250190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200" b="0" u="none" dirty="0">
                <a:solidFill>
                  <a:srgbClr val="4472C4">
                    <a:lumMod val="75000"/>
                  </a:srgbClr>
                </a:solidFill>
                <a:latin typeface="IBM Plex Sans" panose="020B0503050203000203" pitchFamily="34" charset="77"/>
                <a:cs typeface="Franklin Gothic Book Regular" charset="0"/>
              </a:rPr>
              <a:t>image: F </a:t>
            </a:r>
            <a:r>
              <a:rPr lang="en-US" sz="1200" b="0" u="none" dirty="0" err="1">
                <a:solidFill>
                  <a:srgbClr val="4472C4">
                    <a:lumMod val="75000"/>
                  </a:srgbClr>
                </a:solidFill>
                <a:latin typeface="IBM Plex Sans" panose="020B0503050203000203" pitchFamily="34" charset="77"/>
                <a:cs typeface="Franklin Gothic Book Regular" charset="0"/>
              </a:rPr>
              <a:t>Petitjean</a:t>
            </a:r>
            <a:r>
              <a:rPr lang="en-US" sz="1200" b="0" u="none" dirty="0">
                <a:solidFill>
                  <a:srgbClr val="4472C4">
                    <a:lumMod val="75000"/>
                  </a:srgbClr>
                </a:solidFill>
                <a:latin typeface="IBM Plex Sans" panose="020B0503050203000203" pitchFamily="34" charset="77"/>
                <a:cs typeface="Franklin Gothic Book Regular" charset="0"/>
              </a:rPr>
              <a:t>, Monash </a:t>
            </a:r>
            <a:r>
              <a:rPr lang="en-US" sz="1200" b="0" u="none" dirty="0" err="1">
                <a:solidFill>
                  <a:srgbClr val="4472C4">
                    <a:lumMod val="75000"/>
                  </a:srgbClr>
                </a:solidFill>
                <a:latin typeface="IBM Plex Sans" panose="020B0503050203000203" pitchFamily="34" charset="77"/>
                <a:cs typeface="Franklin Gothic Book Regular" charset="0"/>
              </a:rPr>
              <a:t>Univ</a:t>
            </a:r>
            <a:endParaRPr lang="en-US" sz="1200" b="0" u="none" dirty="0">
              <a:solidFill>
                <a:srgbClr val="4472C4">
                  <a:lumMod val="75000"/>
                </a:srgb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36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9EFA422-C99C-D84F-8607-9DBFF2A00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66456" y="1"/>
            <a:ext cx="9859088" cy="1241830"/>
          </a:xfrm>
        </p:spPr>
        <p:txBody>
          <a:bodyPr vert="horz" wrap="square" lIns="109545" tIns="54773" rIns="109545" bIns="54773" numCol="1" rtlCol="0" anchor="ctr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en-US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 SITS 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C5BC4-434D-F741-9089-634EEBFF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7BE8-07D2-124D-9AF8-14779EEE36EE}" type="slidenum">
              <a:rPr lang="zh-CN" altLang="en-US"/>
              <a:pPr/>
              <a:t>15</a:t>
            </a:fld>
            <a:endParaRPr lang="zh-CN" altLang="en-US"/>
          </a:p>
        </p:txBody>
      </p:sp>
      <p:pic>
        <p:nvPicPr>
          <p:cNvPr id="6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218D6ADD-34E6-834D-8753-983F0EF61FA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D946C0D-0EE3-5345-AAB9-BE22688E5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4678" y="14098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0217F2A-2DEA-7B44-A05B-C6DD24B15D1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0181" y="1129025"/>
            <a:ext cx="7786838" cy="5499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DD389-9908-CF4F-981F-F0F2DF77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4275"/>
            <a:ext cx="8229601" cy="754285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Big EO data </a:t>
            </a:r>
            <a:r>
              <a:rPr lang="pt-BR" sz="4000" dirty="0" err="1"/>
              <a:t>analysis</a:t>
            </a:r>
            <a:r>
              <a:rPr lang="pt-BR" sz="4000" dirty="0"/>
              <a:t> in </a:t>
            </a:r>
            <a:r>
              <a:rPr lang="pt-BR" sz="4000" dirty="0" err="1"/>
              <a:t>practice</a:t>
            </a:r>
            <a:r>
              <a:rPr lang="pt-BR" sz="4000" dirty="0"/>
              <a:t>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8532930-5E8A-2741-B30A-B4535A44096A}"/>
              </a:ext>
            </a:extLst>
          </p:cNvPr>
          <p:cNvSpPr/>
          <p:nvPr/>
        </p:nvSpPr>
        <p:spPr>
          <a:xfrm>
            <a:off x="1333059" y="1250225"/>
            <a:ext cx="3098704" cy="830997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Obtain and </a:t>
            </a:r>
            <a:r>
              <a:rPr lang="en-US" sz="2400" b="0" u="none" dirty="0" err="1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harmonise</a:t>
            </a: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 ARD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108C1D-992F-E740-AD45-B72AC14FFC7C}"/>
              </a:ext>
            </a:extLst>
          </p:cNvPr>
          <p:cNvSpPr/>
          <p:nvPr/>
        </p:nvSpPr>
        <p:spPr>
          <a:xfrm>
            <a:off x="1296682" y="3776885"/>
            <a:ext cx="3171457" cy="461665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Build a </a:t>
            </a:r>
            <a:r>
              <a:rPr lang="en-US" sz="2400" b="0" u="none" dirty="0">
                <a:solidFill>
                  <a:srgbClr val="7F000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data cube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4DB91B5-DC68-AF42-9EFE-130E2F05DA9A}"/>
              </a:ext>
            </a:extLst>
          </p:cNvPr>
          <p:cNvSpPr/>
          <p:nvPr/>
        </p:nvSpPr>
        <p:spPr>
          <a:xfrm>
            <a:off x="7760238" y="1231319"/>
            <a:ext cx="261461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Collect training data (in-situ) 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E29C504-A686-B54D-9C3B-ACB5875412AB}"/>
              </a:ext>
            </a:extLst>
          </p:cNvPr>
          <p:cNvSpPr/>
          <p:nvPr/>
        </p:nvSpPr>
        <p:spPr>
          <a:xfrm>
            <a:off x="4751132" y="3787704"/>
            <a:ext cx="269246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Select ML method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9BAB27A-02C4-E449-8CD1-DC3098B0CE2D}"/>
              </a:ext>
            </a:extLst>
          </p:cNvPr>
          <p:cNvSpPr/>
          <p:nvPr/>
        </p:nvSpPr>
        <p:spPr>
          <a:xfrm>
            <a:off x="1304442" y="2507384"/>
            <a:ext cx="3163697" cy="830997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Put ARD in a cloud </a:t>
            </a:r>
            <a:r>
              <a:rPr lang="en-US" sz="2400" b="0" u="none" dirty="0">
                <a:solidFill>
                  <a:srgbClr val="7F0001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collection</a:t>
            </a: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  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3932E33-E1C9-0242-B205-B32943AC2DAB}"/>
              </a:ext>
            </a:extLst>
          </p:cNvPr>
          <p:cNvSpPr/>
          <p:nvPr/>
        </p:nvSpPr>
        <p:spPr>
          <a:xfrm>
            <a:off x="7804165" y="2478235"/>
            <a:ext cx="257069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Quality control on training data 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8B2EE6D-F156-F94F-8473-91435542ADD8}"/>
              </a:ext>
            </a:extLst>
          </p:cNvPr>
          <p:cNvSpPr/>
          <p:nvPr/>
        </p:nvSpPr>
        <p:spPr>
          <a:xfrm>
            <a:off x="7804165" y="3740887"/>
            <a:ext cx="252676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Train data set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211B7AF-2BDF-1A42-ADCF-1AF290A89578}"/>
              </a:ext>
            </a:extLst>
          </p:cNvPr>
          <p:cNvSpPr/>
          <p:nvPr/>
        </p:nvSpPr>
        <p:spPr>
          <a:xfrm>
            <a:off x="4749769" y="4663205"/>
            <a:ext cx="269246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Classify data 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BB65067-1FEB-ED4D-A1ED-08A0A6F415C5}"/>
              </a:ext>
            </a:extLst>
          </p:cNvPr>
          <p:cNvSpPr/>
          <p:nvPr/>
        </p:nvSpPr>
        <p:spPr>
          <a:xfrm>
            <a:off x="4742713" y="5433899"/>
            <a:ext cx="269246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Smoothen data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4E67B1E7-25F6-7B44-8AB7-FDEAFCC21EE3}"/>
              </a:ext>
            </a:extLst>
          </p:cNvPr>
          <p:cNvSpPr/>
          <p:nvPr/>
        </p:nvSpPr>
        <p:spPr>
          <a:xfrm>
            <a:off x="4698788" y="6230137"/>
            <a:ext cx="273638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Label</a:t>
            </a:r>
            <a:r>
              <a:rPr lang="en-US" sz="2400" b="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 map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B4F74717-1926-7B4E-B017-1A9ED22E43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273" y="2669836"/>
            <a:ext cx="1569791" cy="642691"/>
          </a:xfrm>
          <a:prstGeom prst="rect">
            <a:avLst/>
          </a:prstGeom>
        </p:spPr>
      </p:pic>
      <p:cxnSp>
        <p:nvCxnSpPr>
          <p:cNvPr id="35" name="Conector Angulado 34">
            <a:extLst>
              <a:ext uri="{FF2B5EF4-FFF2-40B4-BE49-F238E27FC236}">
                <a16:creationId xmlns:a16="http://schemas.microsoft.com/office/drawing/2014/main" id="{7FC09EE4-0BF1-824E-9AC9-6631E20E8A4A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rot="16200000" flipH="1">
            <a:off x="3488346" y="3632615"/>
            <a:ext cx="655488" cy="1867358"/>
          </a:xfrm>
          <a:prstGeom prst="bentConnector2">
            <a:avLst/>
          </a:prstGeom>
          <a:noFill/>
          <a:ln w="5715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Conector Angulado 35">
            <a:extLst>
              <a:ext uri="{FF2B5EF4-FFF2-40B4-BE49-F238E27FC236}">
                <a16:creationId xmlns:a16="http://schemas.microsoft.com/office/drawing/2014/main" id="{A6FC191A-05D9-3243-BE22-B16966D1A3D0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 flipV="1">
            <a:off x="7442233" y="4342176"/>
            <a:ext cx="1567943" cy="551862"/>
          </a:xfrm>
          <a:prstGeom prst="bentConnector3">
            <a:avLst>
              <a:gd name="adj1" fmla="val -1910"/>
            </a:avLst>
          </a:prstGeom>
          <a:noFill/>
          <a:ln w="5715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0AAE418-C21A-E34C-AA22-93598D6408F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2882411" y="2081222"/>
            <a:ext cx="3880" cy="426162"/>
          </a:xfrm>
          <a:prstGeom prst="straightConnector1">
            <a:avLst/>
          </a:prstGeom>
          <a:noFill/>
          <a:ln w="76200" cap="flat">
            <a:solidFill>
              <a:srgbClr val="00437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E2A3BD1B-40EC-644D-AA04-7CFEEF1B402B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flipH="1">
            <a:off x="2882411" y="3338381"/>
            <a:ext cx="3880" cy="438504"/>
          </a:xfrm>
          <a:prstGeom prst="straightConnector1">
            <a:avLst/>
          </a:prstGeom>
          <a:noFill/>
          <a:ln w="76200" cap="flat">
            <a:solidFill>
              <a:srgbClr val="00437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9B103B47-AD3C-AB42-AB25-962EDBC15320}"/>
              </a:ext>
            </a:extLst>
          </p:cNvPr>
          <p:cNvCxnSpPr>
            <a:cxnSpLocks/>
          </p:cNvCxnSpPr>
          <p:nvPr/>
        </p:nvCxnSpPr>
        <p:spPr>
          <a:xfrm>
            <a:off x="9003722" y="2062316"/>
            <a:ext cx="0" cy="434921"/>
          </a:xfrm>
          <a:prstGeom prst="straightConnector1">
            <a:avLst/>
          </a:prstGeom>
          <a:noFill/>
          <a:ln w="76200" cap="flat">
            <a:solidFill>
              <a:srgbClr val="00437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960291B-DDD5-B54D-892C-67303C421E60}"/>
              </a:ext>
            </a:extLst>
          </p:cNvPr>
          <p:cNvCxnSpPr>
            <a:cxnSpLocks/>
          </p:cNvCxnSpPr>
          <p:nvPr/>
        </p:nvCxnSpPr>
        <p:spPr>
          <a:xfrm>
            <a:off x="9010375" y="3339881"/>
            <a:ext cx="0" cy="339807"/>
          </a:xfrm>
          <a:prstGeom prst="straightConnector1">
            <a:avLst/>
          </a:prstGeom>
          <a:noFill/>
          <a:ln w="76200" cap="flat">
            <a:solidFill>
              <a:srgbClr val="00437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D535F1B-2C4D-FC4C-90EA-4235159E1A94}"/>
              </a:ext>
            </a:extLst>
          </p:cNvPr>
          <p:cNvCxnSpPr/>
          <p:nvPr/>
        </p:nvCxnSpPr>
        <p:spPr>
          <a:xfrm>
            <a:off x="6088944" y="5094092"/>
            <a:ext cx="0" cy="339807"/>
          </a:xfrm>
          <a:prstGeom prst="straightConnector1">
            <a:avLst/>
          </a:prstGeom>
          <a:noFill/>
          <a:ln w="76200" cap="flat">
            <a:solidFill>
              <a:srgbClr val="00437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0CBC0366-C656-2146-9A18-F311D423AB85}"/>
              </a:ext>
            </a:extLst>
          </p:cNvPr>
          <p:cNvCxnSpPr/>
          <p:nvPr/>
        </p:nvCxnSpPr>
        <p:spPr>
          <a:xfrm>
            <a:off x="6096000" y="5864785"/>
            <a:ext cx="0" cy="339807"/>
          </a:xfrm>
          <a:prstGeom prst="straightConnector1">
            <a:avLst/>
          </a:prstGeom>
          <a:noFill/>
          <a:ln w="76200" cap="flat">
            <a:solidFill>
              <a:srgbClr val="00437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 descr="logo_datacube_vertical.png">
            <a:extLst>
              <a:ext uri="{FF2B5EF4-FFF2-40B4-BE49-F238E27FC236}">
                <a16:creationId xmlns:a16="http://schemas.microsoft.com/office/drawing/2014/main" id="{34379637-FDCF-BC6F-A375-28EFE6D508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08193" cy="15706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E7704CD0-4F2D-AB3F-7EE5-D1EFD594893E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5073" y="0"/>
            <a:ext cx="1186927" cy="1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533CB6-7FCB-13B1-F2FE-791E572E2690}"/>
              </a:ext>
            </a:extLst>
          </p:cNvPr>
          <p:cNvSpPr/>
          <p:nvPr/>
        </p:nvSpPr>
        <p:spPr>
          <a:xfrm>
            <a:off x="7970308" y="6230137"/>
            <a:ext cx="273638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Access accuracy</a:t>
            </a:r>
            <a:endParaRPr lang="en-US" sz="2400" b="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1633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81" y="1202313"/>
            <a:ext cx="3858859" cy="329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916" y="1209682"/>
            <a:ext cx="3877517" cy="328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677" y="1170973"/>
            <a:ext cx="3776563" cy="33705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BBCE980D-5A1D-C538-6F66-A3A9D7463117}"/>
              </a:ext>
            </a:extLst>
          </p:cNvPr>
          <p:cNvSpPr/>
          <p:nvPr/>
        </p:nvSpPr>
        <p:spPr>
          <a:xfrm>
            <a:off x="4186989" y="532851"/>
            <a:ext cx="3890211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Clear Cut w/ vegetatio</a:t>
            </a:r>
            <a:r>
              <a:rPr lang="en-US" sz="2800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n</a:t>
            </a:r>
            <a:endParaRPr lang="en-US" sz="2800" b="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00E081B-BB36-0362-BE16-0BB3DAFAC061}"/>
              </a:ext>
            </a:extLst>
          </p:cNvPr>
          <p:cNvSpPr/>
          <p:nvPr/>
        </p:nvSpPr>
        <p:spPr>
          <a:xfrm>
            <a:off x="165945" y="511377"/>
            <a:ext cx="3806616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Clear Cut Bare Soil</a:t>
            </a:r>
            <a:endParaRPr lang="en-US" sz="2800" b="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ED6E24-F30B-236C-00D2-37A81F1CA2BA}"/>
              </a:ext>
            </a:extLst>
          </p:cNvPr>
          <p:cNvSpPr/>
          <p:nvPr/>
        </p:nvSpPr>
        <p:spPr>
          <a:xfrm>
            <a:off x="8230669" y="532851"/>
            <a:ext cx="3890211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Clear Cut w/ fire</a:t>
            </a:r>
            <a:endParaRPr lang="en-US" sz="2800" b="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646F3EC8-2B79-2BA0-E24A-7F761008D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00" y="5265773"/>
            <a:ext cx="8416240" cy="584775"/>
          </a:xfrm>
          <a:prstGeom prst="rect">
            <a:avLst/>
          </a:prstGeom>
          <a:solidFill>
            <a:srgbClr val="DEEBF7"/>
          </a:solidFill>
          <a:ln>
            <a:solidFill>
              <a:srgbClr val="E8F0FF"/>
            </a:solidFill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Geneva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rgbClr val="103832"/>
                </a:solidFill>
                <a:latin typeface="Proxima Nova Rg" panose="02000506030000020004" pitchFamily="2" charset="77"/>
                <a:cs typeface="Calibri"/>
              </a:rPr>
              <a:t>How to measure these events?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8;p16">
            <a:extLst>
              <a:ext uri="{FF2B5EF4-FFF2-40B4-BE49-F238E27FC236}">
                <a16:creationId xmlns:a16="http://schemas.microsoft.com/office/drawing/2014/main" id="{2EF0EF6D-1C29-950F-5729-A5B7BC1E58E8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960" y="388200"/>
            <a:ext cx="3830320" cy="236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9;p16">
            <a:extLst>
              <a:ext uri="{FF2B5EF4-FFF2-40B4-BE49-F238E27FC236}">
                <a16:creationId xmlns:a16="http://schemas.microsoft.com/office/drawing/2014/main" id="{3FEFEFDE-8E08-E746-1482-26BA0B9DBD91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6721" y="392227"/>
            <a:ext cx="3809999" cy="23408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B2CD3B2-6BFF-CE02-8651-738B97D4E563}"/>
              </a:ext>
            </a:extLst>
          </p:cNvPr>
          <p:cNvSpPr/>
          <p:nvPr/>
        </p:nvSpPr>
        <p:spPr>
          <a:xfrm>
            <a:off x="8159549" y="1040851"/>
            <a:ext cx="3890211" cy="954107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Seasonally-flooded areas</a:t>
            </a:r>
            <a:endParaRPr lang="en-US" sz="2800" b="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pic>
        <p:nvPicPr>
          <p:cNvPr id="5" name="Google Shape;147;p19">
            <a:extLst>
              <a:ext uri="{FF2B5EF4-FFF2-40B4-BE49-F238E27FC236}">
                <a16:creationId xmlns:a16="http://schemas.microsoft.com/office/drawing/2014/main" id="{2FADA9AE-DC34-108B-AEBD-3E46FB334430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176" y="3213064"/>
            <a:ext cx="3737463" cy="238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19">
            <a:extLst>
              <a:ext uri="{FF2B5EF4-FFF2-40B4-BE49-F238E27FC236}">
                <a16:creationId xmlns:a16="http://schemas.microsoft.com/office/drawing/2014/main" id="{719BDDD1-7449-43A9-4D14-580397018FF7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087" y="3192744"/>
            <a:ext cx="3746513" cy="23952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20AC3CE-B2CB-FB49-98B8-3A9390BB7FB7}"/>
              </a:ext>
            </a:extLst>
          </p:cNvPr>
          <p:cNvSpPr/>
          <p:nvPr/>
        </p:nvSpPr>
        <p:spPr>
          <a:xfrm>
            <a:off x="8139229" y="4027891"/>
            <a:ext cx="3890211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Riparian forests</a:t>
            </a:r>
            <a:endParaRPr lang="en-US" sz="2800" b="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629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0A27B6B-3866-DF23-EF75-3A2463332452}"/>
              </a:ext>
            </a:extLst>
          </p:cNvPr>
          <p:cNvGrpSpPr/>
          <p:nvPr/>
        </p:nvGrpSpPr>
        <p:grpSpPr>
          <a:xfrm>
            <a:off x="671030" y="629920"/>
            <a:ext cx="10250970" cy="6257108"/>
            <a:chOff x="258932" y="377254"/>
            <a:chExt cx="10210042" cy="6480746"/>
          </a:xfrm>
        </p:grpSpPr>
        <p:pic>
          <p:nvPicPr>
            <p:cNvPr id="2" name="Google Shape;206;p25">
              <a:extLst>
                <a:ext uri="{FF2B5EF4-FFF2-40B4-BE49-F238E27FC236}">
                  <a16:creationId xmlns:a16="http://schemas.microsoft.com/office/drawing/2014/main" id="{F061282E-08CF-235A-4129-F5F4804B25A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58932" y="377254"/>
              <a:ext cx="10210042" cy="64807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256A264-5B76-50A8-61BD-29FA8AD02302}"/>
                </a:ext>
              </a:extLst>
            </p:cNvPr>
            <p:cNvSpPr txBox="1"/>
            <p:nvPr/>
          </p:nvSpPr>
          <p:spPr>
            <a:xfrm>
              <a:off x="870012" y="415912"/>
              <a:ext cx="3080551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Clear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Cut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Bare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Soil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783805-FE8F-57E1-BA23-1A9657EFE6C6}"/>
                </a:ext>
              </a:extLst>
            </p:cNvPr>
            <p:cNvSpPr txBox="1"/>
            <p:nvPr/>
          </p:nvSpPr>
          <p:spPr>
            <a:xfrm>
              <a:off x="7277649" y="2193890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Clear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Cut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Vegetation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A0B6C7B-0821-C265-CA6A-B31129BFE74D}"/>
                </a:ext>
              </a:extLst>
            </p:cNvPr>
            <p:cNvSpPr txBox="1"/>
            <p:nvPr/>
          </p:nvSpPr>
          <p:spPr>
            <a:xfrm>
              <a:off x="7304130" y="427748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Proxima Nova Rg" panose="02000506030000020004" pitchFamily="2" charset="77"/>
                </a:rPr>
                <a:t>Mountain </a:t>
              </a:r>
              <a:r>
                <a:rPr lang="pt-BR" dirty="0" err="1">
                  <a:latin typeface="Proxima Nova Rg" panose="02000506030000020004" pitchFamily="2" charset="77"/>
                </a:rPr>
                <a:t>Side</a:t>
              </a:r>
              <a:r>
                <a:rPr lang="pt-BR" dirty="0">
                  <a:latin typeface="Proxima Nova Rg" panose="02000506030000020004" pitchFamily="2" charset="77"/>
                </a:rPr>
                <a:t> Forest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7626DE0-1B60-FCEA-0C2C-CF994459C1D2}"/>
                </a:ext>
              </a:extLst>
            </p:cNvPr>
            <p:cNvSpPr txBox="1"/>
            <p:nvPr/>
          </p:nvSpPr>
          <p:spPr>
            <a:xfrm>
              <a:off x="859331" y="2185839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Proxima Nova Rg" panose="02000506030000020004" pitchFamily="2" charset="77"/>
                </a:rPr>
                <a:t>Forest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3A5AC78A-AA2E-92C8-058E-D9603DBF8332}"/>
                </a:ext>
              </a:extLst>
            </p:cNvPr>
            <p:cNvSpPr txBox="1"/>
            <p:nvPr/>
          </p:nvSpPr>
          <p:spPr>
            <a:xfrm>
              <a:off x="4064407" y="2181732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Riparian</a:t>
              </a:r>
              <a:r>
                <a:rPr lang="pt-BR" dirty="0">
                  <a:latin typeface="Proxima Nova Rg" panose="02000506030000020004" pitchFamily="2" charset="77"/>
                </a:rPr>
                <a:t> Forest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F586775-7230-0294-6072-D30AA65B0A67}"/>
                </a:ext>
              </a:extLst>
            </p:cNvPr>
            <p:cNvSpPr txBox="1"/>
            <p:nvPr/>
          </p:nvSpPr>
          <p:spPr>
            <a:xfrm>
              <a:off x="4094529" y="453700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Clear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Cut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Fire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F19712D-2D93-E053-02B6-591918FDD9A9}"/>
                </a:ext>
              </a:extLst>
            </p:cNvPr>
            <p:cNvSpPr txBox="1"/>
            <p:nvPr/>
          </p:nvSpPr>
          <p:spPr>
            <a:xfrm>
              <a:off x="880132" y="3987336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Water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CC86EB9-0FE6-8F39-8714-0DD830079F91}"/>
                </a:ext>
              </a:extLst>
            </p:cNvPr>
            <p:cNvSpPr txBox="1"/>
            <p:nvPr/>
          </p:nvSpPr>
          <p:spPr>
            <a:xfrm>
              <a:off x="4095088" y="3977410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Seasonally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flooded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9AEDA71F-0DB9-E939-84E3-BA3634FCC5BE}"/>
                </a:ext>
              </a:extLst>
            </p:cNvPr>
            <p:cNvSpPr txBox="1"/>
            <p:nvPr/>
          </p:nvSpPr>
          <p:spPr>
            <a:xfrm>
              <a:off x="7283652" y="3965076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Wetlands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E23C5B-467D-3DE5-CED2-3A2FDA65EE56}"/>
              </a:ext>
            </a:extLst>
          </p:cNvPr>
          <p:cNvSpPr txBox="1"/>
          <p:nvPr/>
        </p:nvSpPr>
        <p:spPr>
          <a:xfrm>
            <a:off x="359847" y="0"/>
            <a:ext cx="1097871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Proxima Nova Rg" panose="02000506030000020004" pitchFamily="2" charset="77"/>
              </a:rPr>
              <a:t>Time series </a:t>
            </a:r>
            <a:r>
              <a:rPr lang="pt-BR" sz="3600" dirty="0" err="1">
                <a:latin typeface="Proxima Nova Rg" panose="02000506030000020004" pitchFamily="2" charset="77"/>
              </a:rPr>
              <a:t>patterns</a:t>
            </a:r>
            <a:endParaRPr lang="pt-BR" sz="3600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14417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16658168-1A8B-7229-4307-E57C752C4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95" y="101600"/>
            <a:ext cx="10178018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What is this talk about? </a:t>
            </a:r>
            <a:endParaRPr lang="en-US" sz="40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357CC68-1054-E9CB-8C07-C656BDFE2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54" y="1381760"/>
            <a:ext cx="10860445" cy="1369606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Proxima Nova Lt" panose="02000506030000020004" pitchFamily="2" charset="77"/>
                <a:cs typeface="Franklin Gothic Book Regular" charset="0"/>
              </a:rPr>
              <a:t>How best to use ML to measure tropical deforestation in Amazonia?   </a:t>
            </a:r>
            <a:endParaRPr lang="en-US" sz="4000" b="1" dirty="0">
              <a:solidFill>
                <a:srgbClr val="8B0505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7D694D8D-602D-3102-69BA-A9315698B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54" y="3381177"/>
            <a:ext cx="10860445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rgbClr val="8B0505"/>
                </a:solidFill>
                <a:latin typeface="Proxima Nova Lt" panose="02000506030000020004" pitchFamily="2" charset="77"/>
                <a:cs typeface="Franklin Gothic Book Regular" charset="0"/>
              </a:rPr>
              <a:t>Is there an objective truth in EO? 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9F1AACE0-77B4-C25C-AFD8-F6D1B93D0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54" y="4765040"/>
            <a:ext cx="11337966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rgbClr val="8B0505"/>
                </a:solidFill>
                <a:latin typeface="Proxima Nova Lt" panose="02000506030000020004" pitchFamily="2" charset="77"/>
                <a:cs typeface="Franklin Gothic Book Regular" charset="0"/>
              </a:rPr>
              <a:t>What happens when EO is used for compliance?</a:t>
            </a:r>
          </a:p>
        </p:txBody>
      </p:sp>
    </p:spTree>
    <p:extLst>
      <p:ext uri="{BB962C8B-B14F-4D97-AF65-F5344CB8AC3E}">
        <p14:creationId xmlns:p14="http://schemas.microsoft.com/office/powerpoint/2010/main" val="4291917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CC34C-D9F5-000A-2B13-7A802432DD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18" y="0"/>
            <a:ext cx="546832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50134-CD72-8003-E900-2DB6A5F162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758" y="0"/>
            <a:ext cx="5468323" cy="68580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38CFF475-1814-A773-BE32-94A519AD4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680" y="0"/>
            <a:ext cx="443992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Sentinel-2 (10/2022)</a:t>
            </a:r>
            <a:endParaRPr lang="en-US" sz="34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2AD8C3D-DC34-8727-0998-D2B9BF411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160" y="0"/>
            <a:ext cx="443992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SITS map (2022)</a:t>
            </a:r>
            <a:endParaRPr lang="en-US" sz="34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8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E550903-3F2B-EE08-C1CB-DA53B9578E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0" r="7777"/>
          <a:stretch/>
        </p:blipFill>
        <p:spPr>
          <a:xfrm>
            <a:off x="116732" y="714878"/>
            <a:ext cx="5940356" cy="40333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8AA8D7-9AE3-D38D-126D-233A9A5174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791" y="719803"/>
            <a:ext cx="5940357" cy="4028266"/>
          </a:xfrm>
          <a:prstGeom prst="rect">
            <a:avLst/>
          </a:prstGeom>
        </p:spPr>
      </p:pic>
      <p:pic>
        <p:nvPicPr>
          <p:cNvPr id="7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FCF0ABF-2E24-3877-7820-30E149E4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1" y="4923283"/>
            <a:ext cx="2342689" cy="187847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8A3E52-412B-9A61-FAD9-FB812249862E}"/>
              </a:ext>
            </a:extLst>
          </p:cNvPr>
          <p:cNvSpPr txBox="1"/>
          <p:nvPr/>
        </p:nvSpPr>
        <p:spPr>
          <a:xfrm>
            <a:off x="10129520" y="4863908"/>
            <a:ext cx="19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Proxima Nova Rg" panose="02000506030000020004" pitchFamily="2" charset="77"/>
              </a:rPr>
              <a:t>August/2022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B78A36-C62B-B727-00B1-48C5E51C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1531"/>
            <a:ext cx="8617432" cy="714703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pt-BR" sz="360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Comparison</a:t>
            </a:r>
            <a:r>
              <a:rPr lang="pt-BR" sz="3600" dirty="0">
                <a:solidFill>
                  <a:srgbClr val="2A3E74"/>
                </a:solidFill>
                <a:latin typeface="Proxima Nova Lt" panose="02000506030000020004" pitchFamily="2" charset="77"/>
              </a:rPr>
              <a:t> SITS </a:t>
            </a:r>
            <a:r>
              <a:rPr lang="pt-BR" sz="360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and</a:t>
            </a:r>
            <a:r>
              <a:rPr lang="pt-BR" sz="3600" dirty="0">
                <a:solidFill>
                  <a:srgbClr val="2A3E74"/>
                </a:solidFill>
                <a:latin typeface="Proxima Nova Lt" panose="02000506030000020004" pitchFamily="2" charset="77"/>
              </a:rPr>
              <a:t> visual </a:t>
            </a:r>
            <a:r>
              <a:rPr lang="pt-BR" sz="360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interpretation</a:t>
            </a:r>
            <a:endParaRPr lang="pt-BR" sz="3600" dirty="0">
              <a:solidFill>
                <a:srgbClr val="2A3E74"/>
              </a:solidFill>
              <a:latin typeface="Proxima Nova Lt" panose="02000506030000020004" pitchFamily="2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D7573C-1061-9A1D-FD78-550164356D33}"/>
              </a:ext>
            </a:extLst>
          </p:cNvPr>
          <p:cNvSpPr/>
          <p:nvPr/>
        </p:nvSpPr>
        <p:spPr>
          <a:xfrm>
            <a:off x="3973629" y="5358851"/>
            <a:ext cx="3890211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95% agreement</a:t>
            </a:r>
            <a:endParaRPr lang="en-US" sz="2800" b="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087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F9A7C-7FEE-C726-7AA1-E60657AA8744}"/>
              </a:ext>
            </a:extLst>
          </p:cNvPr>
          <p:cNvSpPr txBox="1">
            <a:spLocks/>
          </p:cNvSpPr>
          <p:nvPr/>
        </p:nvSpPr>
        <p:spPr>
          <a:xfrm>
            <a:off x="1493520" y="31531"/>
            <a:ext cx="8617432" cy="714703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/>
            <a:r>
              <a:rPr lang="pt-BR" sz="3600" kern="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Object-based</a:t>
            </a:r>
            <a:r>
              <a:rPr lang="pt-BR" sz="3600" kern="0" dirty="0">
                <a:solidFill>
                  <a:srgbClr val="2A3E74"/>
                </a:solidFill>
                <a:latin typeface="Proxima Nova Lt" panose="02000506030000020004" pitchFamily="2" charset="77"/>
              </a:rPr>
              <a:t> </a:t>
            </a:r>
            <a:r>
              <a:rPr lang="pt-BR" sz="3600" kern="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image</a:t>
            </a:r>
            <a:r>
              <a:rPr lang="pt-BR" sz="3600" kern="0" dirty="0">
                <a:solidFill>
                  <a:srgbClr val="2A3E74"/>
                </a:solidFill>
                <a:latin typeface="Proxima Nova Lt" panose="02000506030000020004" pitchFamily="2" charset="77"/>
              </a:rPr>
              <a:t> time series </a:t>
            </a:r>
            <a:r>
              <a:rPr lang="pt-BR" sz="3600" kern="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analysis</a:t>
            </a:r>
            <a:endParaRPr lang="pt-BR" sz="3600" kern="0" dirty="0">
              <a:solidFill>
                <a:srgbClr val="2A3E74"/>
              </a:solidFill>
              <a:latin typeface="Proxima Nova Lt" panose="02000506030000020004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9D108-1D32-41A5-7489-1DDA6DC8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19" y="735724"/>
            <a:ext cx="9075910" cy="59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84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16658168-1A8B-7229-4307-E57C752C4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95" y="101600"/>
            <a:ext cx="10178018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Lt" panose="02000506030000020004" pitchFamily="2" charset="77"/>
                <a:ea typeface="ＭＳ Ｐゴシック" charset="0"/>
                <a:cs typeface="Franklin Gothic Book Regular" charset="0"/>
              </a:rPr>
              <a:t>What have we learned? 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8E0001"/>
              </a:solidFill>
              <a:effectLst/>
              <a:uLnTx/>
              <a:uFillTx/>
              <a:latin typeface="Proxima Nova Lt" panose="02000506030000020004" pitchFamily="2" charset="77"/>
              <a:ea typeface="ＭＳ Ｐゴシック" charset="0"/>
              <a:cs typeface="Franklin Gothic Book Regular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357CC68-1054-E9CB-8C07-C656BDFE2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54" y="4907280"/>
            <a:ext cx="10860445" cy="1246495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0505"/>
                </a:solidFill>
                <a:effectLst/>
                <a:uLnTx/>
                <a:uFillTx/>
                <a:latin typeface="Proxima Nova Lt" panose="02000506030000020004" pitchFamily="2" charset="77"/>
                <a:ea typeface="ＭＳ Ｐゴシック" charset="0"/>
                <a:cs typeface="Franklin Gothic Book Regular" charset="0"/>
              </a:rPr>
              <a:t>Time-first, space-later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roxima Nova Lt" panose="02000506030000020004" pitchFamily="2" charset="77"/>
                <a:ea typeface="ＭＳ Ｐゴシック" charset="0"/>
                <a:cs typeface="Franklin Gothic Book Regular" charset="0"/>
              </a:rPr>
              <a:t>: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Proxima Nova Lt" panose="02000506030000020004" pitchFamily="2" charset="77"/>
                <a:ea typeface="ＭＳ Ｐゴシック" charset="0"/>
                <a:cs typeface="Franklin Gothic Book Regular" charset="0"/>
              </a:rPr>
              <a:t>key to measure deforestation and LUCC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7D694D8D-602D-3102-69BA-A9315698B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54" y="3035161"/>
            <a:ext cx="10860445" cy="1246495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0505"/>
                </a:solidFill>
                <a:effectLst/>
                <a:uLnTx/>
                <a:uFillTx/>
                <a:latin typeface="Proxima Nova Lt" panose="02000506030000020004" pitchFamily="2" charset="77"/>
                <a:ea typeface="ＭＳ Ｐゴシック" charset="0"/>
                <a:cs typeface="Franklin Gothic Book Regular" charset="0"/>
              </a:rPr>
              <a:t>No objective truth in ML for EO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Proxima Nova Lt" panose="02000506030000020004" pitchFamily="2" charset="77"/>
                <a:ea typeface="ＭＳ Ｐゴシック" charset="0"/>
                <a:cs typeface="Franklin Gothic Book Regular" charset="0"/>
              </a:rPr>
              <a:t>: training classes are context-dependent 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9F1AACE0-77B4-C25C-AFD8-F6D1B93D0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54" y="1717040"/>
            <a:ext cx="11337966" cy="692497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B0505"/>
                </a:solidFill>
                <a:effectLst/>
                <a:uLnTx/>
                <a:uFillTx/>
                <a:latin typeface="Proxima Nova Lt" panose="02000506030000020004" pitchFamily="2" charset="77"/>
                <a:ea typeface="ＭＳ Ｐゴシック" charset="0"/>
                <a:cs typeface="Franklin Gothic Book Regular" charset="0"/>
              </a:rPr>
              <a:t>EO for compliance: </a:t>
            </a:r>
            <a:r>
              <a:rPr lang="en-US" sz="3600" b="1" dirty="0">
                <a:solidFill>
                  <a:srgbClr val="003D6C"/>
                </a:solidFill>
                <a:latin typeface="Proxima Nova Lt" panose="02000506030000020004" pitchFamily="2" charset="77"/>
                <a:cs typeface="Franklin Gothic Book Regular" charset="0"/>
              </a:rPr>
              <a:t>high accuracy is crucial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D6C"/>
                </a:solidFill>
                <a:effectLst/>
                <a:uLnTx/>
                <a:uFillTx/>
                <a:latin typeface="Proxima Nova Lt" panose="02000506030000020004" pitchFamily="2" charset="77"/>
                <a:ea typeface="ＭＳ Ｐゴシック" charset="0"/>
                <a:cs typeface="Franklin Gothic Book Regula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228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9334" y="4851086"/>
            <a:ext cx="1440000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Felipe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548239" y="1517742"/>
            <a:ext cx="139140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 err="1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Lúbia</a:t>
            </a:r>
            <a:endParaRPr lang="en-US" sz="1600" dirty="0">
              <a:solidFill>
                <a:srgbClr val="000066"/>
              </a:solidFill>
              <a:latin typeface="Franklin Gothic Book" panose="020B0503020102020204" pitchFamily="34" charset="0"/>
              <a:ea typeface="Calibri" charset="0"/>
              <a:cs typeface="Calibri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701136" y="4863654"/>
            <a:ext cx="135283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Gilberto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8159602" y="4905944"/>
            <a:ext cx="138158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 err="1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Alber</a:t>
            </a:r>
            <a:endParaRPr lang="en-US" sz="1600" dirty="0">
              <a:solidFill>
                <a:srgbClr val="000066"/>
              </a:solidFill>
              <a:latin typeface="Franklin Gothic Book" panose="020B0503020102020204" pitchFamily="34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8362" y="3429000"/>
            <a:ext cx="1381582" cy="1422086"/>
          </a:xfrm>
          <a:prstGeom prst="rect">
            <a:avLst/>
          </a:prstGeom>
        </p:spPr>
      </p:pic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8158308" y="1539200"/>
            <a:ext cx="1363264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Isabel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704777" y="1547573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 err="1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Karine</a:t>
            </a:r>
            <a:endParaRPr lang="en-US" sz="1600" dirty="0">
              <a:solidFill>
                <a:srgbClr val="000066"/>
              </a:solidFill>
              <a:latin typeface="Franklin Gothic Book" panose="020B0503020102020204" pitchFamily="34" charset="0"/>
              <a:ea typeface="Calibri" charset="0"/>
              <a:cs typeface="Calibri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70" y="3491726"/>
            <a:ext cx="1413777" cy="1391403"/>
          </a:xfrm>
          <a:prstGeom prst="rect">
            <a:avLst/>
          </a:prstGeom>
        </p:spPr>
      </p:pic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6382417" y="4951125"/>
            <a:ext cx="137651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Pedro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4520770" y="1517742"/>
            <a:ext cx="1357636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Lorena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6369136" y="1575962"/>
            <a:ext cx="1400569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Michelle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4478155" y="4863654"/>
            <a:ext cx="1413776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Rolf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51823E-D67C-D449-9710-B20ED22F4F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77" y="105929"/>
            <a:ext cx="1403208" cy="1422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EFD2EA-C916-244F-87DF-6DB1EB1F5E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931" y="123010"/>
            <a:ext cx="1387682" cy="1406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EEB276-4975-3F45-9856-7A82EDF6293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28" y="3461042"/>
            <a:ext cx="1376510" cy="14220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29B0C14-C0D1-4846-82B9-E9F56D8AA6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264" y="144057"/>
            <a:ext cx="1387682" cy="14063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E4DBE5-2800-FF45-B27F-D6F306E12DE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914" y="3491726"/>
            <a:ext cx="1379014" cy="14142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0B7C65-C6F6-534D-9EB5-6CD68E4A61B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315" y="171730"/>
            <a:ext cx="1386727" cy="14176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6B8579-A889-814E-91ED-DBC9B42F9CB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817" y="164082"/>
            <a:ext cx="1394836" cy="1434739"/>
          </a:xfrm>
          <a:prstGeom prst="rect">
            <a:avLst/>
          </a:prstGeom>
        </p:spPr>
      </p:pic>
      <p:pic>
        <p:nvPicPr>
          <p:cNvPr id="2050" name="Picture 2" descr="Remote Sensing | Special Issue : Advances in Deep Learning Techniques for  the Analysis of Remote Sensing Time Series">
            <a:extLst>
              <a:ext uri="{FF2B5EF4-FFF2-40B4-BE49-F238E27FC236}">
                <a16:creationId xmlns:a16="http://schemas.microsoft.com/office/drawing/2014/main" id="{B74B10FA-1C59-2D06-82CE-B17376122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557" y="105929"/>
            <a:ext cx="1392255" cy="139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BAF4B73F-1BC5-FB4E-F12D-5BB32192F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6549" y="1547573"/>
            <a:ext cx="1363264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Charlotte</a:t>
            </a:r>
          </a:p>
        </p:txBody>
      </p:sp>
      <p:pic>
        <p:nvPicPr>
          <p:cNvPr id="2052" name="Picture 4" descr="Pesquisadores | Liss">
            <a:extLst>
              <a:ext uri="{FF2B5EF4-FFF2-40B4-BE49-F238E27FC236}">
                <a16:creationId xmlns:a16="http://schemas.microsoft.com/office/drawing/2014/main" id="{40AE9B27-1D1B-E304-91CF-91A1BD806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762" y="1886127"/>
            <a:ext cx="1335237" cy="115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CCABE0FD-F979-D09F-24FD-5F7F3130A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409" y="3058060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Ana Paula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E3D79-2E74-7E2B-2BC5-ABCE7F92A21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824" y="1899504"/>
            <a:ext cx="1387681" cy="1192095"/>
          </a:xfrm>
          <a:prstGeom prst="rect">
            <a:avLst/>
          </a:prstGeom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E8E930A7-A1DB-B5FF-05BC-43EEAB3EF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866" y="3075443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Ana </a:t>
            </a:r>
            <a:r>
              <a:rPr lang="en-US" sz="1600" dirty="0" err="1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Rorato</a:t>
            </a:r>
            <a:endParaRPr lang="en-US" sz="1600" dirty="0">
              <a:solidFill>
                <a:srgbClr val="000066"/>
              </a:solidFill>
              <a:latin typeface="Franklin Gothic Book" panose="020B0503020102020204" pitchFamily="34" charset="0"/>
              <a:ea typeface="Calibri" charset="0"/>
              <a:cs typeface="Calibr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9040E9-925F-9A2B-EDA3-BE2A820E50E8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0770" y="1811284"/>
            <a:ext cx="1400569" cy="1304878"/>
          </a:xfrm>
          <a:prstGeom prst="rect">
            <a:avLst/>
          </a:prstGeom>
        </p:spPr>
      </p:pic>
      <p:sp>
        <p:nvSpPr>
          <p:cNvPr id="18" name="Text Box 3">
            <a:extLst>
              <a:ext uri="{FF2B5EF4-FFF2-40B4-BE49-F238E27FC236}">
                <a16:creationId xmlns:a16="http://schemas.microsoft.com/office/drawing/2014/main" id="{884292E4-1CFC-A7C3-80AB-B7A5162B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138" y="3117040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 err="1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Anielli</a:t>
            </a:r>
            <a:endParaRPr lang="en-US" sz="1600" dirty="0">
              <a:solidFill>
                <a:srgbClr val="000066"/>
              </a:solidFill>
              <a:latin typeface="Franklin Gothic Book" panose="020B0503020102020204" pitchFamily="34" charset="0"/>
              <a:ea typeface="Calibri" charset="0"/>
              <a:cs typeface="Calibri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2F980F1-01F6-AF5A-DF8E-D47E455B5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9378" y="3636319"/>
            <a:ext cx="1260382" cy="128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3">
            <a:extLst>
              <a:ext uri="{FF2B5EF4-FFF2-40B4-BE49-F238E27FC236}">
                <a16:creationId xmlns:a16="http://schemas.microsoft.com/office/drawing/2014/main" id="{35A15A15-7AD0-9C92-DF53-03A4FBDFA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8778" y="4939510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João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746B9B7-5C06-4A70-9DB1-6F5B26BE8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762" y="5302851"/>
            <a:ext cx="1299459" cy="12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3">
            <a:extLst>
              <a:ext uri="{FF2B5EF4-FFF2-40B4-BE49-F238E27FC236}">
                <a16:creationId xmlns:a16="http://schemas.microsoft.com/office/drawing/2014/main" id="{76FEFC56-C1EC-E6FB-FFA4-9D29F703F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126" y="6519446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Alex</a:t>
            </a:r>
          </a:p>
        </p:txBody>
      </p:sp>
      <p:pic>
        <p:nvPicPr>
          <p:cNvPr id="22" name="Picture 10" descr="Lidia Sanches Bertolo - Assessora Técnica - GIZ | LinkedIn">
            <a:extLst>
              <a:ext uri="{FF2B5EF4-FFF2-40B4-BE49-F238E27FC236}">
                <a16:creationId xmlns:a16="http://schemas.microsoft.com/office/drawing/2014/main" id="{2B1C3D4C-449C-6AF9-3C15-161E04107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5555" y="1886127"/>
            <a:ext cx="1385098" cy="13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3">
            <a:extLst>
              <a:ext uri="{FF2B5EF4-FFF2-40B4-BE49-F238E27FC236}">
                <a16:creationId xmlns:a16="http://schemas.microsoft.com/office/drawing/2014/main" id="{5679A30F-DB11-17D6-F736-49D81FB1A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392" y="3138603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 err="1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Gleyce</a:t>
            </a:r>
            <a:endParaRPr lang="en-US" sz="1600" dirty="0">
              <a:solidFill>
                <a:srgbClr val="000066"/>
              </a:solidFill>
              <a:latin typeface="Franklin Gothic Book" panose="020B0503020102020204" pitchFamily="34" charset="0"/>
              <a:ea typeface="Calibri" charset="0"/>
              <a:cs typeface="Calibri" charset="0"/>
            </a:endParaRPr>
          </a:p>
        </p:txBody>
      </p:sp>
      <p:pic>
        <p:nvPicPr>
          <p:cNvPr id="2060" name="Picture 12" descr="Luis SADECK | Analista GEO | Master Environmental Science | Research profile">
            <a:extLst>
              <a:ext uri="{FF2B5EF4-FFF2-40B4-BE49-F238E27FC236}">
                <a16:creationId xmlns:a16="http://schemas.microsoft.com/office/drawing/2014/main" id="{DDF673DA-01B8-4936-7E62-A15732CB3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366" y="5330779"/>
            <a:ext cx="1229353" cy="122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3">
            <a:extLst>
              <a:ext uri="{FF2B5EF4-FFF2-40B4-BE49-F238E27FC236}">
                <a16:creationId xmlns:a16="http://schemas.microsoft.com/office/drawing/2014/main" id="{DAB3AAC7-4782-229D-27D2-E895491FC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5150" y="6516993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 err="1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Sadeck</a:t>
            </a:r>
            <a:endParaRPr lang="en-US" sz="1600" dirty="0">
              <a:solidFill>
                <a:srgbClr val="000066"/>
              </a:solidFill>
              <a:latin typeface="Franklin Gothic Book" panose="020B0503020102020204" pitchFamily="34" charset="0"/>
              <a:ea typeface="Calibri" charset="0"/>
              <a:cs typeface="Calibri" charset="0"/>
            </a:endParaRPr>
          </a:p>
        </p:txBody>
      </p:sp>
      <p:pic>
        <p:nvPicPr>
          <p:cNvPr id="2062" name="Picture 14" descr="Docentes">
            <a:extLst>
              <a:ext uri="{FF2B5EF4-FFF2-40B4-BE49-F238E27FC236}">
                <a16:creationId xmlns:a16="http://schemas.microsoft.com/office/drawing/2014/main" id="{3D467CFD-96D9-C5D8-3267-4D7DC62C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0330" y="5317520"/>
            <a:ext cx="1261475" cy="12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Box 3">
            <a:extLst>
              <a:ext uri="{FF2B5EF4-FFF2-40B4-BE49-F238E27FC236}">
                <a16:creationId xmlns:a16="http://schemas.microsoft.com/office/drawing/2014/main" id="{B4A7C89D-5DE5-E201-1B02-AB4AC62AF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2409" y="8064426"/>
            <a:ext cx="63137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Julio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B2E405-B124-7470-01EF-43886806D26F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221" y="1885286"/>
            <a:ext cx="1349812" cy="1302091"/>
          </a:xfrm>
          <a:prstGeom prst="rect">
            <a:avLst/>
          </a:prstGeom>
        </p:spPr>
      </p:pic>
      <p:sp>
        <p:nvSpPr>
          <p:cNvPr id="29" name="Text Box 3">
            <a:extLst>
              <a:ext uri="{FF2B5EF4-FFF2-40B4-BE49-F238E27FC236}">
                <a16:creationId xmlns:a16="http://schemas.microsoft.com/office/drawing/2014/main" id="{B8F908E9-12F6-356A-C39D-7FF194C24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9914" y="3130582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Lidia</a:t>
            </a: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6029D1D7-86EC-1770-ADB2-A513DD362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671" y="6549800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Julio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B0FA200-8DEE-B556-05BB-9B9461AF3441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682" y="5278064"/>
            <a:ext cx="1261475" cy="1315319"/>
          </a:xfrm>
          <a:prstGeom prst="rect">
            <a:avLst/>
          </a:prstGeom>
        </p:spPr>
      </p:pic>
      <p:sp>
        <p:nvSpPr>
          <p:cNvPr id="40" name="Text Box 3">
            <a:extLst>
              <a:ext uri="{FF2B5EF4-FFF2-40B4-BE49-F238E27FC236}">
                <a16:creationId xmlns:a16="http://schemas.microsoft.com/office/drawing/2014/main" id="{406D0CD5-299F-D532-7B1C-4D6DF94E0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760" y="6524641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Claudio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A0094A9-5A2C-F7F9-A0BF-5613E6A1C29C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737" y="1914516"/>
            <a:ext cx="1313077" cy="1306575"/>
          </a:xfrm>
          <a:prstGeom prst="rect">
            <a:avLst/>
          </a:prstGeom>
        </p:spPr>
      </p:pic>
      <p:sp>
        <p:nvSpPr>
          <p:cNvPr id="47" name="Text Box 3">
            <a:extLst>
              <a:ext uri="{FF2B5EF4-FFF2-40B4-BE49-F238E27FC236}">
                <a16:creationId xmlns:a16="http://schemas.microsoft.com/office/drawing/2014/main" id="{39660D6E-C68B-183E-5C98-4156C2B02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1339" y="3187377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Luciana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9E7315-A4B8-3F4B-8236-61AECBA046E5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7012" y="5278064"/>
            <a:ext cx="1342931" cy="1325668"/>
          </a:xfrm>
          <a:prstGeom prst="rect">
            <a:avLst/>
          </a:prstGeom>
        </p:spPr>
      </p:pic>
      <p:sp>
        <p:nvSpPr>
          <p:cNvPr id="49" name="Text Box 3">
            <a:extLst>
              <a:ext uri="{FF2B5EF4-FFF2-40B4-BE49-F238E27FC236}">
                <a16:creationId xmlns:a16="http://schemas.microsoft.com/office/drawing/2014/main" id="{CAB361C0-AA7E-CE84-9A98-70C845B5B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221" y="6554160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Mateus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7A64935-306E-23CE-D6EE-946FAC522AF0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2518" y="3454241"/>
            <a:ext cx="1439431" cy="1422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2BDD1A5-FAF2-1E3C-C739-D918259D63AF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384" y="5317520"/>
            <a:ext cx="1115428" cy="1255869"/>
          </a:xfrm>
          <a:prstGeom prst="rect">
            <a:avLst/>
          </a:prstGeom>
        </p:spPr>
      </p:pic>
      <p:sp>
        <p:nvSpPr>
          <p:cNvPr id="52" name="Text Box 3">
            <a:extLst>
              <a:ext uri="{FF2B5EF4-FFF2-40B4-BE49-F238E27FC236}">
                <a16:creationId xmlns:a16="http://schemas.microsoft.com/office/drawing/2014/main" id="{D12B0456-3742-C30F-6778-B215DD14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557" y="6549800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en-US" sz="1600" dirty="0" err="1">
                <a:solidFill>
                  <a:srgbClr val="000066"/>
                </a:solidFill>
                <a:latin typeface="Franklin Gothic Book" panose="020B0503020102020204" pitchFamily="34" charset="0"/>
                <a:ea typeface="Calibri" charset="0"/>
                <a:cs typeface="Calibri" charset="0"/>
              </a:rPr>
              <a:t>Breno</a:t>
            </a:r>
            <a:endParaRPr lang="en-US" sz="1600" dirty="0">
              <a:solidFill>
                <a:srgbClr val="000066"/>
              </a:solidFill>
              <a:latin typeface="Franklin Gothic Book" panose="020B0503020102020204" pitchFamily="34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9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>
            <a:extLst>
              <a:ext uri="{FF2B5EF4-FFF2-40B4-BE49-F238E27FC236}">
                <a16:creationId xmlns:a16="http://schemas.microsoft.com/office/drawing/2014/main" id="{DD4F3056-FFFF-3343-A581-1477254E1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147" y="5646550"/>
            <a:ext cx="10429477" cy="1000274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2800" dirty="0">
                <a:solidFill>
                  <a:srgbClr val="8B0505"/>
                </a:solidFill>
                <a:latin typeface="Proxima Nova Rg" panose="02000506030000020004" pitchFamily="2" charset="77"/>
                <a:cs typeface="Franklin Gothic Book Regular" charset="0"/>
              </a:rPr>
              <a:t>Transparent</a:t>
            </a:r>
            <a:r>
              <a:rPr lang="en-US" sz="2800" dirty="0">
                <a:solidFill>
                  <a:srgbClr val="19326C"/>
                </a:solidFill>
                <a:latin typeface="Proxima Nova Rg" panose="02000506030000020004" pitchFamily="2" charset="77"/>
                <a:cs typeface="Franklin Gothic Book Regular" charset="0"/>
              </a:rPr>
              <a:t> and </a:t>
            </a:r>
            <a:r>
              <a:rPr lang="en-US" sz="2800" dirty="0">
                <a:solidFill>
                  <a:srgbClr val="8B0505"/>
                </a:solidFill>
                <a:latin typeface="Proxima Nova Rg" panose="02000506030000020004" pitchFamily="2" charset="77"/>
                <a:cs typeface="Franklin Gothic Book Regular" charset="0"/>
              </a:rPr>
              <a:t>authoritative</a:t>
            </a:r>
            <a:r>
              <a:rPr lang="en-US" sz="2800" dirty="0">
                <a:solidFill>
                  <a:srgbClr val="19326C"/>
                </a:solidFill>
                <a:latin typeface="Proxima Nova Rg" panose="02000506030000020004" pitchFamily="2" charset="77"/>
                <a:cs typeface="Franklin Gothic Book Regular" charset="0"/>
              </a:rPr>
              <a:t> data: REDD+ funds (US$ 1,3 billion), decision-makers (Brazil’s NDC), researchers (1,000+ papers)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59872083-E548-B1D4-E183-55D94569D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155" y="211176"/>
            <a:ext cx="10178018" cy="692497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6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Deforestation in Amazonia: PRODES</a:t>
            </a:r>
            <a:endParaRPr lang="en-US" sz="36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109B-946B-25A5-7682-F6FFD01D36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155" y="1091343"/>
            <a:ext cx="10324092" cy="4488114"/>
          </a:xfrm>
          <a:prstGeom prst="rect">
            <a:avLst/>
          </a:prstGeom>
        </p:spPr>
      </p:pic>
      <p:pic>
        <p:nvPicPr>
          <p:cNvPr id="4" name="Picture 4" descr="About - INPE - Organizations - OasisHUB">
            <a:extLst>
              <a:ext uri="{FF2B5EF4-FFF2-40B4-BE49-F238E27FC236}">
                <a16:creationId xmlns:a16="http://schemas.microsoft.com/office/drawing/2014/main" id="{72CF8FCF-08DA-DF59-D067-1779740A8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7243" y="0"/>
            <a:ext cx="1597044" cy="132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49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982F90EE-D5E9-1A1E-EF24-5B74EAD0F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94" y="180696"/>
            <a:ext cx="11845965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EO for compliance</a:t>
            </a:r>
            <a:endParaRPr lang="en-US" sz="40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508362-A898-4AF8-F6EE-65E37DC6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386" y="1229360"/>
            <a:ext cx="3589654" cy="484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TRMA responds to new EU deforestation regulations | Tire Business">
            <a:extLst>
              <a:ext uri="{FF2B5EF4-FFF2-40B4-BE49-F238E27FC236}">
                <a16:creationId xmlns:a16="http://schemas.microsoft.com/office/drawing/2014/main" id="{E1E2F8C1-6EB4-6828-7DE6-959DB742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7920" y="1291590"/>
            <a:ext cx="5621082" cy="233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6D54A-169C-3EF3-2ABC-0E07B464A0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3794372"/>
            <a:ext cx="5684520" cy="1928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B3F2A9DD-1F8A-1BFA-8DE2-886860DE5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1" y="6042790"/>
            <a:ext cx="11521439" cy="569387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How good must EO deforestation maps be for compliance enforcement?</a:t>
            </a:r>
          </a:p>
        </p:txBody>
      </p:sp>
    </p:spTree>
    <p:extLst>
      <p:ext uri="{BB962C8B-B14F-4D97-AF65-F5344CB8AC3E}">
        <p14:creationId xmlns:p14="http://schemas.microsoft.com/office/powerpoint/2010/main" val="37295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107A8-285C-9A1F-2912-63175BA4A0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320" y="1143000"/>
            <a:ext cx="4673600" cy="1727200"/>
          </a:xfrm>
          <a:prstGeom prst="rect">
            <a:avLst/>
          </a:prstGeom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79AC6670-8051-927F-D68B-5865E6A58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94" y="180696"/>
            <a:ext cx="11896765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EO for compliance</a:t>
            </a:r>
            <a:endParaRPr lang="en-US" sz="40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F8B52-DED8-57AD-0E2B-10A8098576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1" y="1107440"/>
            <a:ext cx="5892286" cy="5059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3F2A2-918F-47F1-F057-A7B97637C4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240" y="3651250"/>
            <a:ext cx="5558840" cy="1896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98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5AE2F39-4649-56D5-D43B-2A9470BA6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15" y="0"/>
            <a:ext cx="10178018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EU deforestation-free goods regulation</a:t>
            </a:r>
            <a:endParaRPr lang="en-US" sz="40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2FE95-B916-C19F-739F-D20DD3A19B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0" y="1079254"/>
            <a:ext cx="4554220" cy="4921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EC3B3-43BE-3499-913E-C3C9714286F7}"/>
              </a:ext>
            </a:extLst>
          </p:cNvPr>
          <p:cNvSpPr txBox="1"/>
          <p:nvPr/>
        </p:nvSpPr>
        <p:spPr>
          <a:xfrm>
            <a:off x="5374640" y="1252696"/>
            <a:ext cx="6096000" cy="2677656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333333"/>
                </a:solidFill>
                <a:effectLst/>
                <a:latin typeface="Proxima Nova Rg" panose="02000506030000020004" pitchFamily="2" charset="77"/>
              </a:rPr>
              <a:t>(31) EU Observatory on deforestation, forest degradation, changes in the world’s forest cover and associated drivers to better monitor changes in the world’s forest cover and related drivers. </a:t>
            </a:r>
            <a:endParaRPr lang="en-CH" sz="2800" dirty="0">
              <a:latin typeface="Proxima Nova Rg" panose="02000506030000020004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443A4-EA2D-9FA5-D444-A19650CBEF39}"/>
              </a:ext>
            </a:extLst>
          </p:cNvPr>
          <p:cNvSpPr txBox="1"/>
          <p:nvPr/>
        </p:nvSpPr>
        <p:spPr>
          <a:xfrm>
            <a:off x="5374640" y="4950936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8B0505"/>
                </a:solidFill>
                <a:effectLst/>
                <a:latin typeface="Proxima Nova Rg" panose="02000506030000020004" pitchFamily="2" charset="77"/>
              </a:rPr>
              <a:t>What happens if the EU Observatory produces ba</a:t>
            </a:r>
            <a:r>
              <a:rPr lang="en-GB" sz="2800" dirty="0">
                <a:solidFill>
                  <a:srgbClr val="8B0505"/>
                </a:solidFill>
                <a:latin typeface="Proxima Nova Rg" panose="02000506030000020004" pitchFamily="2" charset="77"/>
              </a:rPr>
              <a:t>d results?</a:t>
            </a:r>
            <a:endParaRPr lang="en-CH" sz="2800" dirty="0">
              <a:solidFill>
                <a:srgbClr val="8B0505"/>
              </a:solidFill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891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61C8E4-E208-5B3F-5B94-15C8A0F6A9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9" y="1330960"/>
            <a:ext cx="3939457" cy="455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7EF765-5EB7-F083-78B6-59211DDF77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5950" y="1300480"/>
            <a:ext cx="3592303" cy="4602480"/>
          </a:xfrm>
          <a:prstGeom prst="rect">
            <a:avLst/>
          </a:prstGeom>
        </p:spPr>
      </p:pic>
      <p:pic>
        <p:nvPicPr>
          <p:cNvPr id="1026" name="Picture 2" descr="PDF) Brazil´s Fourth National Communication to the Convention on Climate  Change | Carlos Germano Ferreira Costa - Academia.edu">
            <a:extLst>
              <a:ext uri="{FF2B5EF4-FFF2-40B4-BE49-F238E27FC236}">
                <a16:creationId xmlns:a16="http://schemas.microsoft.com/office/drawing/2014/main" id="{EEAF4167-6C88-5A09-70EF-89027D66B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9270" y="1310640"/>
            <a:ext cx="3859241" cy="45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6D20C82F-DE73-FE4C-39F8-D8EE1EA53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35" y="251816"/>
            <a:ext cx="10178018" cy="692497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6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Local, global or </a:t>
            </a:r>
            <a:r>
              <a:rPr lang="en-US" sz="3600" b="1" dirty="0" err="1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glocal</a:t>
            </a:r>
            <a:r>
              <a:rPr lang="en-US" sz="36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?</a:t>
            </a:r>
            <a:endParaRPr lang="en-US" sz="36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7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A4C7D-C24A-0D98-5195-19A86423B7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261" y="0"/>
            <a:ext cx="412867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29197-8254-C4F0-41E7-68D765ECCC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12867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B5246-2C7A-C717-56DE-A6F2AD6E7F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581" y="0"/>
            <a:ext cx="4128678" cy="6858000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C3BD4BC5-006C-5563-DDCE-F1C136AF6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00304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Sentinel-2 (2021)</a:t>
            </a:r>
            <a:endParaRPr lang="en-US" sz="34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E5B1A74-7B67-1DA5-CDE9-F7D0F5658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6080" y="0"/>
            <a:ext cx="400304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PRODES (2021)</a:t>
            </a:r>
            <a:endParaRPr lang="en-US" sz="34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2588F193-E18A-3D55-8517-A82EE5C09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0560" y="0"/>
            <a:ext cx="400304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GLAD (2000-2020)</a:t>
            </a:r>
            <a:endParaRPr lang="en-US" sz="34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32F0D8-4D46-532C-4310-020AF5078A37}"/>
              </a:ext>
            </a:extLst>
          </p:cNvPr>
          <p:cNvSpPr/>
          <p:nvPr/>
        </p:nvSpPr>
        <p:spPr>
          <a:xfrm rot="19711846">
            <a:off x="244659" y="1747520"/>
            <a:ext cx="2479040" cy="1635760"/>
          </a:xfrm>
          <a:prstGeom prst="ellipse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10AF25B-3AFF-ED7F-E822-FFE111DF7D67}"/>
              </a:ext>
            </a:extLst>
          </p:cNvPr>
          <p:cNvSpPr/>
          <p:nvPr/>
        </p:nvSpPr>
        <p:spPr>
          <a:xfrm rot="19711846">
            <a:off x="4420419" y="1838959"/>
            <a:ext cx="2479040" cy="1635760"/>
          </a:xfrm>
          <a:prstGeom prst="ellipse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A0AAEE-BE4A-EF61-5D2E-873D56AE97FA}"/>
              </a:ext>
            </a:extLst>
          </p:cNvPr>
          <p:cNvSpPr/>
          <p:nvPr/>
        </p:nvSpPr>
        <p:spPr>
          <a:xfrm rot="19711846">
            <a:off x="8504738" y="1757680"/>
            <a:ext cx="2479040" cy="1635760"/>
          </a:xfrm>
          <a:prstGeom prst="ellipse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40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D744B-E3E9-EFA0-F46E-5583BE95DB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0983" y="868357"/>
            <a:ext cx="6251807" cy="4465576"/>
          </a:xfrm>
          <a:prstGeom prst="rect">
            <a:avLst/>
          </a:prstGeom>
        </p:spPr>
      </p:pic>
      <p:sp>
        <p:nvSpPr>
          <p:cNvPr id="125953" name="Título 1">
            <a:extLst>
              <a:ext uri="{FF2B5EF4-FFF2-40B4-BE49-F238E27FC236}">
                <a16:creationId xmlns:a16="http://schemas.microsoft.com/office/drawing/2014/main" id="{16EF4EA1-323F-C44C-A7EE-3BF94B5CA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95" y="96253"/>
            <a:ext cx="10515600" cy="915703"/>
          </a:xfrm>
        </p:spPr>
        <p:txBody>
          <a:bodyPr/>
          <a:lstStyle/>
          <a:p>
            <a:pPr algn="ctr"/>
            <a:r>
              <a:rPr lang="pt-BR" altLang="en-US" dirty="0" err="1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What’s</a:t>
            </a:r>
            <a:r>
              <a:rPr lang="pt-BR" altLang="en-US" dirty="0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 in </a:t>
            </a:r>
            <a:r>
              <a:rPr lang="pt-BR" altLang="en-US" dirty="0" err="1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an</a:t>
            </a:r>
            <a:r>
              <a:rPr lang="pt-BR" altLang="en-US" dirty="0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image</a:t>
            </a:r>
            <a:r>
              <a:rPr lang="pt-BR" altLang="en-US" dirty="0">
                <a:solidFill>
                  <a:srgbClr val="003D6C"/>
                </a:solidFill>
                <a:latin typeface="Franklin Gothic Medium" panose="020B0603020102020204" pitchFamily="34" charset="0"/>
                <a:ea typeface="ＭＳ Ｐゴシック" panose="020B0600070205080204" pitchFamily="34" charset="-128"/>
              </a:rPr>
              <a:t> time series?</a:t>
            </a:r>
          </a:p>
        </p:txBody>
      </p:sp>
      <p:sp>
        <p:nvSpPr>
          <p:cNvPr id="125954" name="CaixaDeTexto 3">
            <a:extLst>
              <a:ext uri="{FF2B5EF4-FFF2-40B4-BE49-F238E27FC236}">
                <a16:creationId xmlns:a16="http://schemas.microsoft.com/office/drawing/2014/main" id="{816CBEDB-9AC4-DC46-94D6-BEDF6FC3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118" y="5333933"/>
            <a:ext cx="10377763" cy="1077218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3200" dirty="0">
                <a:solidFill>
                  <a:srgbClr val="8B0505"/>
                </a:solidFill>
                <a:latin typeface="Franklin Gothic Book" panose="020B0503020102020204" pitchFamily="34" charset="0"/>
              </a:rPr>
              <a:t>Searching  for  changes  </a:t>
            </a:r>
            <a:r>
              <a:rPr lang="en-US" altLang="ja-JP" sz="3200" dirty="0">
                <a:solidFill>
                  <a:srgbClr val="000066"/>
                </a:solidFill>
                <a:latin typeface="Franklin Gothic Book" panose="020B0503020102020204" pitchFamily="34" charset="0"/>
              </a:rPr>
              <a:t>instead  of  </a:t>
            </a:r>
            <a:r>
              <a:rPr lang="en-US" altLang="ja-JP" sz="3200" dirty="0">
                <a:solidFill>
                  <a:srgbClr val="8B0505"/>
                </a:solidFill>
                <a:latin typeface="Franklin Gothic Book" panose="020B0503020102020204" pitchFamily="34" charset="0"/>
              </a:rPr>
              <a:t>searching  for  content</a:t>
            </a:r>
            <a:r>
              <a:rPr lang="en-US" altLang="ja-JP" sz="3200" dirty="0">
                <a:solidFill>
                  <a:srgbClr val="000066"/>
                </a:solidFill>
                <a:latin typeface="Franklin Gothic Book" panose="020B0503020102020204" pitchFamily="34" charset="0"/>
              </a:rPr>
              <a:t>. (Camara et al., “What’s in an image?”, COSIT 2001)</a:t>
            </a:r>
            <a:endParaRPr lang="pt-BR" altLang="en-US" sz="3200" dirty="0">
              <a:solidFill>
                <a:srgbClr val="000066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E79FF-0E0E-5CC2-C52D-24DF78B99E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8357"/>
            <a:ext cx="6251807" cy="44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78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32861</TotalTime>
  <Words>696</Words>
  <Application>Microsoft Macintosh PowerPoint</Application>
  <PresentationFormat>Widescreen</PresentationFormat>
  <Paragraphs>125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Calibri Light</vt:lpstr>
      <vt:lpstr>Consolas</vt:lpstr>
      <vt:lpstr>Times New Roman</vt:lpstr>
      <vt:lpstr>Arial</vt:lpstr>
      <vt:lpstr>Roboto Light</vt:lpstr>
      <vt:lpstr>Franklin Gothic Book</vt:lpstr>
      <vt:lpstr>Symbol</vt:lpstr>
      <vt:lpstr>Calibri</vt:lpstr>
      <vt:lpstr>Franklin Gothic Medium</vt:lpstr>
      <vt:lpstr>Proxima Nova Lt</vt:lpstr>
      <vt:lpstr>Proxima Nova Rg</vt:lpstr>
      <vt:lpstr>IBM Plex Sans</vt:lpstr>
      <vt:lpstr>Office Theme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an image time series?</vt:lpstr>
      <vt:lpstr>Deforestation in Rondônia</vt:lpstr>
      <vt:lpstr>PowerPoint Presentation</vt:lpstr>
      <vt:lpstr>Space first, time later or time first, space later? </vt:lpstr>
      <vt:lpstr>Time series indicate change</vt:lpstr>
      <vt:lpstr>PowerPoint Presentation</vt:lpstr>
      <vt:lpstr> SITS workflow</vt:lpstr>
      <vt:lpstr>Big EO data analysis in practice </vt:lpstr>
      <vt:lpstr>PowerPoint Presentation</vt:lpstr>
      <vt:lpstr>PowerPoint Presentation</vt:lpstr>
      <vt:lpstr>PowerPoint Presentation</vt:lpstr>
      <vt:lpstr>PowerPoint Presentation</vt:lpstr>
      <vt:lpstr>Comparison SITS and visual interpretation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Gilberto Camara</dc:creator>
  <cp:keywords/>
  <dc:description/>
  <cp:lastModifiedBy>Gilberto Camara</cp:lastModifiedBy>
  <cp:revision>594</cp:revision>
  <cp:lastPrinted>2020-06-02T13:34:08Z</cp:lastPrinted>
  <dcterms:created xsi:type="dcterms:W3CDTF">2019-02-10T17:52:55Z</dcterms:created>
  <dcterms:modified xsi:type="dcterms:W3CDTF">2023-11-16T14:12:37Z</dcterms:modified>
  <cp:category/>
</cp:coreProperties>
</file>